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haansoftdoc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9" r:id="rId1"/>
  </p:sldMasterIdLst>
  <p:notesMasterIdLst>
    <p:notesMasterId r:id="rId101"/>
  </p:notesMasterIdLst>
  <p:sldIdLst>
    <p:sldId id="769" r:id="rId2"/>
    <p:sldId id="821" r:id="rId3"/>
    <p:sldId id="535" r:id="rId4"/>
    <p:sldId id="536" r:id="rId5"/>
    <p:sldId id="804" r:id="rId6"/>
    <p:sldId id="592" r:id="rId7"/>
    <p:sldId id="808" r:id="rId8"/>
    <p:sldId id="809" r:id="rId9"/>
    <p:sldId id="816" r:id="rId10"/>
    <p:sldId id="543" r:id="rId11"/>
    <p:sldId id="565" r:id="rId12"/>
    <p:sldId id="576" r:id="rId13"/>
    <p:sldId id="573" r:id="rId14"/>
    <p:sldId id="578" r:id="rId15"/>
    <p:sldId id="549" r:id="rId16"/>
    <p:sldId id="580" r:id="rId17"/>
    <p:sldId id="585" r:id="rId18"/>
    <p:sldId id="595" r:id="rId19"/>
    <p:sldId id="597" r:id="rId20"/>
    <p:sldId id="598" r:id="rId21"/>
    <p:sldId id="599" r:id="rId22"/>
    <p:sldId id="600" r:id="rId23"/>
    <p:sldId id="601" r:id="rId24"/>
    <p:sldId id="602" r:id="rId25"/>
    <p:sldId id="613" r:id="rId26"/>
    <p:sldId id="614" r:id="rId27"/>
    <p:sldId id="615" r:id="rId28"/>
    <p:sldId id="616" r:id="rId29"/>
    <p:sldId id="617" r:id="rId30"/>
    <p:sldId id="619" r:id="rId31"/>
    <p:sldId id="627" r:id="rId32"/>
    <p:sldId id="620" r:id="rId33"/>
    <p:sldId id="621" r:id="rId34"/>
    <p:sldId id="622" r:id="rId35"/>
    <p:sldId id="623" r:id="rId36"/>
    <p:sldId id="624" r:id="rId37"/>
    <p:sldId id="625" r:id="rId38"/>
    <p:sldId id="628" r:id="rId39"/>
    <p:sldId id="629" r:id="rId40"/>
    <p:sldId id="630" r:id="rId41"/>
    <p:sldId id="631" r:id="rId42"/>
    <p:sldId id="634" r:id="rId43"/>
    <p:sldId id="635" r:id="rId44"/>
    <p:sldId id="636" r:id="rId45"/>
    <p:sldId id="639" r:id="rId46"/>
    <p:sldId id="640" r:id="rId47"/>
    <p:sldId id="641" r:id="rId48"/>
    <p:sldId id="642" r:id="rId49"/>
    <p:sldId id="643" r:id="rId50"/>
    <p:sldId id="645" r:id="rId51"/>
    <p:sldId id="646" r:id="rId52"/>
    <p:sldId id="647" r:id="rId53"/>
    <p:sldId id="648" r:id="rId54"/>
    <p:sldId id="637" r:id="rId55"/>
    <p:sldId id="638" r:id="rId56"/>
    <p:sldId id="649" r:id="rId57"/>
    <p:sldId id="650" r:id="rId58"/>
    <p:sldId id="651" r:id="rId59"/>
    <p:sldId id="655" r:id="rId60"/>
    <p:sldId id="656" r:id="rId61"/>
    <p:sldId id="657" r:id="rId62"/>
    <p:sldId id="658" r:id="rId63"/>
    <p:sldId id="664" r:id="rId64"/>
    <p:sldId id="665" r:id="rId65"/>
    <p:sldId id="856" r:id="rId66"/>
    <p:sldId id="857" r:id="rId67"/>
    <p:sldId id="858" r:id="rId68"/>
    <p:sldId id="859" r:id="rId69"/>
    <p:sldId id="860" r:id="rId70"/>
    <p:sldId id="861" r:id="rId71"/>
    <p:sldId id="862" r:id="rId72"/>
    <p:sldId id="863" r:id="rId73"/>
    <p:sldId id="864" r:id="rId74"/>
    <p:sldId id="865" r:id="rId75"/>
    <p:sldId id="866" r:id="rId76"/>
    <p:sldId id="867" r:id="rId77"/>
    <p:sldId id="868" r:id="rId78"/>
    <p:sldId id="869" r:id="rId79"/>
    <p:sldId id="870" r:id="rId80"/>
    <p:sldId id="871" r:id="rId81"/>
    <p:sldId id="872" r:id="rId82"/>
    <p:sldId id="873" r:id="rId83"/>
    <p:sldId id="874" r:id="rId84"/>
    <p:sldId id="875" r:id="rId85"/>
    <p:sldId id="876" r:id="rId86"/>
    <p:sldId id="666" r:id="rId87"/>
    <p:sldId id="667" r:id="rId88"/>
    <p:sldId id="668" r:id="rId89"/>
    <p:sldId id="669" r:id="rId90"/>
    <p:sldId id="751" r:id="rId91"/>
    <p:sldId id="752" r:id="rId92"/>
    <p:sldId id="753" r:id="rId93"/>
    <p:sldId id="754" r:id="rId94"/>
    <p:sldId id="755" r:id="rId95"/>
    <p:sldId id="756" r:id="rId96"/>
    <p:sldId id="757" r:id="rId97"/>
    <p:sldId id="823" r:id="rId98"/>
    <p:sldId id="822" r:id="rId99"/>
    <p:sldId id="784" r:id="rId100"/>
  </p:sldIdLst>
  <p:sldSz cx="9906000" cy="6858000" type="A4"/>
  <p:notesSz cx="6889750" cy="100187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맑은 고딕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64">
          <p15:clr>
            <a:srgbClr val="A4A3A4"/>
          </p15:clr>
        </p15:guide>
        <p15:guide id="2" orient="horz" pos="731">
          <p15:clr>
            <a:srgbClr val="A4A3A4"/>
          </p15:clr>
        </p15:guide>
        <p15:guide id="3" orient="horz" pos="3861" userDrawn="1">
          <p15:clr>
            <a:srgbClr val="A4A3A4"/>
          </p15:clr>
        </p15:guide>
        <p15:guide id="4" pos="330">
          <p15:clr>
            <a:srgbClr val="A4A3A4"/>
          </p15:clr>
        </p15:guide>
        <p15:guide id="5" pos="5864" userDrawn="1">
          <p15:clr>
            <a:srgbClr val="A4A3A4"/>
          </p15:clr>
        </p15:guide>
        <p15:guide id="6" pos="140">
          <p15:clr>
            <a:srgbClr val="A4A3A4"/>
          </p15:clr>
        </p15:guide>
        <p15:guide id="7" pos="194" userDrawn="1">
          <p15:clr>
            <a:srgbClr val="A4A3A4"/>
          </p15:clr>
        </p15:guide>
        <p15:guide id="8" pos="31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A2D70"/>
    <a:srgbClr val="114EC9"/>
    <a:srgbClr val="000066"/>
    <a:srgbClr val="996600"/>
    <a:srgbClr val="9900CC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548" autoAdjust="0"/>
    <p:restoredTop sz="99523" autoAdjust="0"/>
  </p:normalViewPr>
  <p:slideViewPr>
    <p:cSldViewPr snapToGrid="0">
      <p:cViewPr>
        <p:scale>
          <a:sx n="70" d="100"/>
          <a:sy n="70" d="100"/>
        </p:scale>
        <p:origin x="-828" y="-60"/>
      </p:cViewPr>
      <p:guideLst>
        <p:guide orient="horz" pos="2364"/>
        <p:guide orient="horz" pos="731"/>
        <p:guide orient="horz" pos="3861"/>
        <p:guide pos="330"/>
        <p:guide pos="5864"/>
        <p:guide pos="140"/>
        <p:guide pos="194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16974"/>
    </p:cViewPr>
  </p:sorterViewPr>
  <p:notesViewPr>
    <p:cSldViewPr snapToGrid="0">
      <p:cViewPr varScale="1">
        <p:scale>
          <a:sx n="52" d="100"/>
          <a:sy n="52" d="100"/>
        </p:scale>
        <p:origin x="8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66" cy="503260"/>
          </a:xfrm>
          <a:prstGeom prst="rect">
            <a:avLst/>
          </a:prstGeom>
        </p:spPr>
        <p:txBody>
          <a:bodyPr vert="horz" lIns="92510" tIns="46255" rIns="92510" bIns="46255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902473" y="0"/>
            <a:ext cx="2985666" cy="503260"/>
          </a:xfrm>
          <a:prstGeom prst="rect">
            <a:avLst/>
          </a:prstGeom>
        </p:spPr>
        <p:txBody>
          <a:bodyPr vert="horz" lIns="92510" tIns="46255" rIns="92510" bIns="46255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62A6613-8422-4071-BA04-9AF6F7C8548E}" type="datetimeFigureOut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4" name="슬라이드 이미지 개체 틀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1250950"/>
            <a:ext cx="4886325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0" tIns="46255" rIns="92510" bIns="46255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9620" y="4821035"/>
            <a:ext cx="5510511" cy="3945940"/>
          </a:xfrm>
          <a:prstGeom prst="rect">
            <a:avLst/>
          </a:prstGeom>
        </p:spPr>
        <p:txBody>
          <a:bodyPr vert="horz" lIns="92510" tIns="46255" rIns="92510" bIns="46255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5454"/>
            <a:ext cx="2985666" cy="503260"/>
          </a:xfrm>
          <a:prstGeom prst="rect">
            <a:avLst/>
          </a:prstGeom>
        </p:spPr>
        <p:txBody>
          <a:bodyPr vert="horz" lIns="92510" tIns="46255" rIns="92510" bIns="46255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902473" y="9515454"/>
            <a:ext cx="2985666" cy="503260"/>
          </a:xfrm>
          <a:prstGeom prst="rect">
            <a:avLst/>
          </a:prstGeom>
        </p:spPr>
        <p:txBody>
          <a:bodyPr vert="horz" wrap="square" lIns="92510" tIns="46255" rIns="92510" bIns="46255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맑은 고딕" pitchFamily="50" charset="-127"/>
              </a:defRPr>
            </a:lvl1pPr>
          </a:lstStyle>
          <a:p>
            <a:pPr>
              <a:defRPr/>
            </a:pPr>
            <a:fld id="{39BC9B4E-8B2C-49B2-81B5-63837248618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36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슬라이드 노트 개체 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0964" name="슬라이드 번호 개체 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51643" indent="-289093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56373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1892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8147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44021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3006570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6911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93166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fld id="{F80764EE-60A1-491B-B66B-7CEE677C282C}" type="slidenum">
              <a:rPr lang="ko-KR" altLang="en-US" smtClean="0">
                <a:latin typeface="맑은 고딕" pitchFamily="50" charset="-127"/>
              </a:rPr>
              <a:pPr/>
              <a:t>0</a:t>
            </a:fld>
            <a:endParaRPr lang="ko-KR" altLang="en-US" dirty="0">
              <a:latin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슬라이드 노트 개체 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1988" name="슬라이드 번호 개체 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51643" indent="-289093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56373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1892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8147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44021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3006570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6911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93166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fld id="{93CF16C5-58DB-496A-B738-13A98101D3F3}" type="slidenum">
              <a:rPr lang="ko-KR" altLang="en-US" smtClean="0">
                <a:latin typeface="맑은 고딕" pitchFamily="50" charset="-127"/>
              </a:rPr>
              <a:pPr/>
              <a:t>3</a:t>
            </a:fld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497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슬라이드 노트 개체 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1988" name="슬라이드 번호 개체 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51643" indent="-289093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56373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1892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81472" indent="-231275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44021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3006570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6911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931669" indent="-23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fld id="{93CF16C5-58DB-496A-B738-13A98101D3F3}" type="slidenum">
              <a:rPr lang="ko-KR" altLang="en-US" smtClean="0">
                <a:latin typeface="맑은 고딕" pitchFamily="50" charset="-127"/>
              </a:rPr>
              <a:pPr/>
              <a:t>14</a:t>
            </a:fld>
            <a:endParaRPr lang="ko-KR" altLang="en-US" dirty="0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822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39DF-632C-41A6-93ED-1C264735B8F1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B90A9-4E73-4ECA-92AE-284378C0978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383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4E966-A0A4-4E09-88C7-B7386622474A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8C8F-877E-4C3C-ABA6-CF5A48C82B2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07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74EEF-EA37-4D36-884C-42CB732ADE4E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BD0C2-992F-4CCC-9170-9A09621327F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215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날짜 개체 틀 1"/>
          <p:cNvSpPr txBox="1">
            <a:spLocks/>
          </p:cNvSpPr>
          <p:nvPr userDrawn="1"/>
        </p:nvSpPr>
        <p:spPr bwMode="auto">
          <a:xfrm>
            <a:off x="182563" y="6597650"/>
            <a:ext cx="1571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>
              <a:defRPr/>
            </a:pPr>
            <a:fld id="{77A06CE8-8FC0-4492-9A5F-300A992491BB}" type="datetime1">
              <a:rPr lang="ko-KR" altLang="en-US" sz="1000" b="1" smtClean="0">
                <a:solidFill>
                  <a:srgbClr val="045C75"/>
                </a:solidFill>
              </a:rPr>
              <a:pPr>
                <a:defRPr/>
              </a:pPr>
              <a:t>2020-01-21</a:t>
            </a:fld>
            <a:endParaRPr lang="en-US" altLang="ko-KR" sz="1000" b="1" dirty="0">
              <a:solidFill>
                <a:srgbClr val="045C75"/>
              </a:solidFill>
            </a:endParaRPr>
          </a:p>
        </p:txBody>
      </p:sp>
      <p:sp>
        <p:nvSpPr>
          <p:cNvPr id="4" name="바닥글 개체 틀 2"/>
          <p:cNvSpPr txBox="1">
            <a:spLocks/>
          </p:cNvSpPr>
          <p:nvPr userDrawn="1"/>
        </p:nvSpPr>
        <p:spPr bwMode="auto">
          <a:xfrm>
            <a:off x="2889250" y="6597650"/>
            <a:ext cx="3632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en-US" altLang="ko-KR" sz="1000" b="1" dirty="0">
                <a:solidFill>
                  <a:srgbClr val="045C75"/>
                </a:solidFill>
              </a:rPr>
              <a:t>Copy Right 2015 GTMI</a:t>
            </a:r>
          </a:p>
        </p:txBody>
      </p:sp>
      <p:sp>
        <p:nvSpPr>
          <p:cNvPr id="5" name="슬라이드 번호 개체 틀 3"/>
          <p:cNvSpPr txBox="1">
            <a:spLocks/>
          </p:cNvSpPr>
          <p:nvPr userDrawn="1"/>
        </p:nvSpPr>
        <p:spPr bwMode="auto">
          <a:xfrm>
            <a:off x="9244013" y="6597650"/>
            <a:ext cx="6619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algn="ctr">
              <a:defRPr/>
            </a:pPr>
            <a:fld id="{FE239FD7-D5B3-44BD-890A-17C0E1175661}" type="slidenum">
              <a:rPr lang="en-US" altLang="ko-KR" sz="1200" b="1" smtClean="0">
                <a:solidFill>
                  <a:srgbClr val="045C75"/>
                </a:solidFill>
                <a:latin typeface="Arial" pitchFamily="34" charset="0"/>
                <a:ea typeface="굴림" pitchFamily="50" charset="-127"/>
              </a:rPr>
              <a:pPr algn="ctr">
                <a:defRPr/>
              </a:pPr>
              <a:t>‹#›</a:t>
            </a:fld>
            <a:endParaRPr lang="en-US" altLang="ko-KR" sz="1200" b="1" dirty="0">
              <a:solidFill>
                <a:srgbClr val="045C75"/>
              </a:solidFill>
              <a:latin typeface="Arial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957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6A1E-43BE-40C7-AE7D-E3045BD9FAF0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40DBF-82DD-4B55-9F51-30646AA4071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114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43FF-16C6-4A3D-BF52-08DBE7B71E32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1B658-DF3E-48FD-832B-702A4E2B1FB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264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D5F26-DFA0-4839-AE97-DE4B7EAB702D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Slide Number Placeholder 3">
            <a:extLst/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ABDE-EC0D-4C3B-BD85-C6EF7B5678E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652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51E50-106E-488A-8FF2-7DBE3EC6AFFB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2E54B-B0B4-4B89-BB0B-9D2EB627FFB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164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BBB3-BDB3-4F79-B16D-54A22CA6B986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E9F95-4E60-4AC4-BE0B-D6D733A4731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55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/>
          </p:cNvPr>
          <p:cNvSpPr>
            <a:spLocks noChangeArrowheads="1"/>
          </p:cNvSpPr>
          <p:nvPr userDrawn="1"/>
        </p:nvSpPr>
        <p:spPr bwMode="auto">
          <a:xfrm>
            <a:off x="0" y="-28575"/>
            <a:ext cx="99060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xtLst/>
        </p:spPr>
        <p:txBody>
          <a:bodyPr anchor="ctr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000" dirty="0">
              <a:solidFill>
                <a:prstClr val="white"/>
              </a:solidFill>
            </a:endParaRPr>
          </a:p>
        </p:txBody>
      </p:sp>
      <p:sp>
        <p:nvSpPr>
          <p:cNvPr id="3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D607F-2F43-472C-8E45-4EC708320506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392AB-DEE0-4EAC-AC99-07F780292F0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690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C5FDB-BCB0-4203-80E5-26642166D78F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948B-FDB8-45A7-855F-00AC5B9D712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042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dirty="0"/>
              <a:t>그림을 추가하려면 아이콘을 클릭하십시오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F2F39-69A4-4577-942E-CF0AABD0B07F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02550" y="660558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D40C-94E5-4BBE-9128-60CFFEFC658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891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  <a:endParaRPr lang="en-US" altLang="ko-KR" dirty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altLang="ko-KR" dirty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B1F8292-E94F-4E20-920B-DF314F89ADB0}" type="datetime1">
              <a:rPr lang="ko-KR" altLang="en-US"/>
              <a:pPr>
                <a:defRPr/>
              </a:pPr>
              <a:t>2020-01-21</a:t>
            </a:fld>
            <a:endParaRPr lang="ko-KR" altLang="en-US" dirty="0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013" y="66484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6B90B8-ABEB-4DE0-80E4-1E32FD90440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hf hdr="0" ftr="0" dt="0"/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11111111111111111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9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2.w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이등변 삼각형 5">
            <a:extLst/>
          </p:cNvPr>
          <p:cNvSpPr/>
          <p:nvPr/>
        </p:nvSpPr>
        <p:spPr>
          <a:xfrm>
            <a:off x="2066925" y="6021388"/>
            <a:ext cx="7839075" cy="836612"/>
          </a:xfrm>
          <a:prstGeom prst="triangle">
            <a:avLst>
              <a:gd name="adj" fmla="val 10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7" name="이등변 삼각형 6">
            <a:extLst/>
          </p:cNvPr>
          <p:cNvSpPr/>
          <p:nvPr/>
        </p:nvSpPr>
        <p:spPr>
          <a:xfrm>
            <a:off x="0" y="6381750"/>
            <a:ext cx="7839075" cy="476250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8" name="이등변 삼각형 7">
            <a:extLst/>
          </p:cNvPr>
          <p:cNvSpPr/>
          <p:nvPr/>
        </p:nvSpPr>
        <p:spPr>
          <a:xfrm>
            <a:off x="0" y="5949950"/>
            <a:ext cx="7839075" cy="908050"/>
          </a:xfrm>
          <a:prstGeom prst="triangle">
            <a:avLst>
              <a:gd name="adj" fmla="val 0"/>
            </a:avLst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날짜 개체 틀 2">
            <a:extLst/>
          </p:cNvPr>
          <p:cNvSpPr>
            <a:spLocks noGrp="1"/>
          </p:cNvSpPr>
          <p:nvPr>
            <p:ph type="dt" sz="quarter" idx="10"/>
          </p:nvPr>
        </p:nvSpPr>
        <p:spPr>
          <a:xfrm>
            <a:off x="3644899" y="4267200"/>
            <a:ext cx="2868196" cy="737937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February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4</a:t>
            </a:r>
            <a:r>
              <a:rPr lang="en-US" altLang="ko-KR" sz="2000" b="1" baseline="30000" dirty="0" smtClean="0">
                <a:solidFill>
                  <a:schemeClr val="tx1"/>
                </a:solidFill>
                <a:latin typeface="+mj-ea"/>
                <a:ea typeface="+mj-ea"/>
              </a:rPr>
              <a:t>th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, 2020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Han-</a:t>
            </a:r>
            <a:r>
              <a:rPr lang="en-US" altLang="ko-KR" sz="2000" b="1" dirty="0" err="1" smtClean="0">
                <a:solidFill>
                  <a:schemeClr val="tx1"/>
                </a:solidFill>
                <a:latin typeface="+mj-ea"/>
                <a:ea typeface="+mj-ea"/>
              </a:rPr>
              <a:t>Gi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Kim</a:t>
            </a:r>
            <a:endParaRPr lang="ko-KR" altLang="en-US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09083"/>
            <a:ext cx="1373164" cy="4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98B86577-BB39-4CE3-9C09-2E6CAAB1F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5" y="98080"/>
            <a:ext cx="2620370" cy="541683"/>
          </a:xfrm>
          <a:prstGeom prst="rect">
            <a:avLst/>
          </a:prstGeom>
        </p:spPr>
      </p:pic>
      <p:sp>
        <p:nvSpPr>
          <p:cNvPr id="11" name="TextBox 10">
            <a:extLst/>
          </p:cNvPr>
          <p:cNvSpPr txBox="1"/>
          <p:nvPr/>
        </p:nvSpPr>
        <p:spPr>
          <a:xfrm>
            <a:off x="658811" y="1842180"/>
            <a:ext cx="870743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itchFamily="34" charset="0"/>
              </a:rPr>
              <a:t>Audit for PSM 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itchFamily="34" charset="0"/>
              </a:rPr>
              <a:t>focused on Chemical Industry</a:t>
            </a:r>
            <a:endParaRPr lang="en-US" altLang="ko-KR" sz="40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88E73DD5-33D5-4C7F-9067-8D29A0EBCB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175213"/>
              </p:ext>
            </p:extLst>
          </p:nvPr>
        </p:nvGraphicFramePr>
        <p:xfrm>
          <a:off x="3882887" y="3657600"/>
          <a:ext cx="2146300" cy="19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" name="Clip" r:id="rId3" imgW="2145960" imgH="1983240" progId="MS_ClipArt_Gallery.5">
                  <p:embed/>
                </p:oleObj>
              </mc:Choice>
              <mc:Fallback>
                <p:oleObj name="Clip" r:id="rId3" imgW="2145960" imgH="1983240" progId="MS_ClipArt_Gallery.5">
                  <p:embed/>
                  <p:pic>
                    <p:nvPicPr>
                      <p:cNvPr id="22533" name="Object 5">
                        <a:extLst>
                          <a:ext uri="{FF2B5EF4-FFF2-40B4-BE49-F238E27FC236}">
                            <a16:creationId xmlns="" xmlns:a16="http://schemas.microsoft.com/office/drawing/2014/main" id="{408E7F13-6874-48FE-84BD-C7566318E4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887" y="3657600"/>
                        <a:ext cx="2146300" cy="198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/>
          </p:cNvPr>
          <p:cNvSpPr txBox="1"/>
          <p:nvPr/>
        </p:nvSpPr>
        <p:spPr>
          <a:xfrm>
            <a:off x="124695" y="2542245"/>
            <a:ext cx="96558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2. Auditing </a:t>
            </a:r>
            <a:r>
              <a:rPr lang="en-US" altLang="ko-KR" sz="3200" b="1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Standard, </a:t>
            </a:r>
            <a:endParaRPr lang="en-US" altLang="ko-KR" sz="3200" b="1" dirty="0" smtClean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 Fundamentals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339725" y="589774"/>
            <a:ext cx="9023350" cy="4385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Programs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B73C5CBD-EB79-4BE3-BB33-814AE470661C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1444625"/>
            <a:ext cx="7162800" cy="4648200"/>
          </a:xfrm>
          <a:prstGeom prst="rect">
            <a:avLst/>
          </a:prstGeom>
          <a:solidFill>
            <a:srgbClr val="0A2D70"/>
          </a:solidFill>
          <a:ln/>
          <a:extLst/>
        </p:spPr>
        <p:txBody>
          <a:bodyPr lIns="92075" tIns="46038" rIns="92075" bIns="46038"/>
          <a:lstStyle>
            <a:lvl1pPr marL="228600" indent="-228600" algn="l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endParaRPr lang="ko-KR" altLang="en-US" sz="2400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altLang="ko-KR" sz="24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Occupational Health</a:t>
            </a:r>
            <a:endParaRPr lang="en-US" altLang="ko-KR" sz="2400" dirty="0">
              <a:solidFill>
                <a:srgbClr val="04040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dirty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Environmental &amp; CAER</a:t>
            </a:r>
            <a:r>
              <a:rPr lang="en-US" altLang="ko-K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Fire Protection</a:t>
            </a:r>
            <a:endParaRPr lang="en-US" altLang="ko-KR" sz="2400" dirty="0">
              <a:solidFill>
                <a:srgbClr val="04040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i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 Safety Management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n-US" altLang="ko-KR" sz="2400" i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altLang="ko-KR" sz="2400" i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  <a:endParaRPr lang="ko-KR" altLang="en-US" sz="2400" dirty="0">
              <a:solidFill>
                <a:srgbClr val="0404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3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is Important!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F18B9180-2EAD-488A-8174-330DB3B736F4}"/>
              </a:ext>
            </a:extLst>
          </p:cNvPr>
          <p:cNvGrpSpPr/>
          <p:nvPr/>
        </p:nvGrpSpPr>
        <p:grpSpPr>
          <a:xfrm>
            <a:off x="1373119" y="1931988"/>
            <a:ext cx="7162800" cy="4197350"/>
            <a:chOff x="990600" y="1898650"/>
            <a:chExt cx="7162800" cy="4197350"/>
          </a:xfrm>
        </p:grpSpPr>
        <p:sp>
          <p:nvSpPr>
            <p:cNvPr id="8" name="Rectangle 2051">
              <a:extLst>
                <a:ext uri="{FF2B5EF4-FFF2-40B4-BE49-F238E27FC236}">
                  <a16:creationId xmlns="" xmlns:a16="http://schemas.microsoft.com/office/drawing/2014/main" id="{44320F46-12FE-4C03-B1DD-D64AE1D3889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90600" y="1981200"/>
              <a:ext cx="7162800" cy="41148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9999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228600" indent="-228600" algn="l" rtl="0" eaLnBrk="0" fontAlgn="base" latinLnBrk="1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</a:pPr>
              <a:r>
                <a:rPr lang="en-US" altLang="ko-KR" i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Verifying Compliance</a:t>
              </a:r>
              <a:endParaRPr lang="en-US" altLang="ko-KR" i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2052">
              <a:extLst>
                <a:ext uri="{FF2B5EF4-FFF2-40B4-BE49-F238E27FC236}">
                  <a16:creationId xmlns="" xmlns:a16="http://schemas.microsoft.com/office/drawing/2014/main" id="{B9469453-7D91-4DEF-A521-AB4EE5E1A0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9525" y="3489325"/>
              <a:ext cx="6319838" cy="2206625"/>
              <a:chOff x="806" y="2198"/>
              <a:chExt cx="3981" cy="1390"/>
            </a:xfrm>
          </p:grpSpPr>
          <p:sp>
            <p:nvSpPr>
              <p:cNvPr id="10" name="Freeform 2053">
                <a:extLst>
                  <a:ext uri="{FF2B5EF4-FFF2-40B4-BE49-F238E27FC236}">
                    <a16:creationId xmlns="" xmlns:a16="http://schemas.microsoft.com/office/drawing/2014/main" id="{2DA2F3D7-25F6-401C-9401-43DDB2296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" y="2198"/>
                <a:ext cx="3949" cy="232"/>
              </a:xfrm>
              <a:custGeom>
                <a:avLst/>
                <a:gdLst>
                  <a:gd name="T0" fmla="*/ 102 w 3949"/>
                  <a:gd name="T1" fmla="*/ 49 h 232"/>
                  <a:gd name="T2" fmla="*/ 205 w 3949"/>
                  <a:gd name="T3" fmla="*/ 67 h 232"/>
                  <a:gd name="T4" fmla="*/ 241 w 3949"/>
                  <a:gd name="T5" fmla="*/ 33 h 232"/>
                  <a:gd name="T6" fmla="*/ 511 w 3949"/>
                  <a:gd name="T7" fmla="*/ 49 h 232"/>
                  <a:gd name="T8" fmla="*/ 794 w 3949"/>
                  <a:gd name="T9" fmla="*/ 74 h 232"/>
                  <a:gd name="T10" fmla="*/ 1224 w 3949"/>
                  <a:gd name="T11" fmla="*/ 91 h 232"/>
                  <a:gd name="T12" fmla="*/ 1704 w 3949"/>
                  <a:gd name="T13" fmla="*/ 107 h 232"/>
                  <a:gd name="T14" fmla="*/ 2027 w 3949"/>
                  <a:gd name="T15" fmla="*/ 100 h 232"/>
                  <a:gd name="T16" fmla="*/ 2727 w 3949"/>
                  <a:gd name="T17" fmla="*/ 107 h 232"/>
                  <a:gd name="T18" fmla="*/ 2770 w 3949"/>
                  <a:gd name="T19" fmla="*/ 83 h 232"/>
                  <a:gd name="T20" fmla="*/ 3055 w 3949"/>
                  <a:gd name="T21" fmla="*/ 91 h 232"/>
                  <a:gd name="T22" fmla="*/ 3367 w 3949"/>
                  <a:gd name="T23" fmla="*/ 100 h 232"/>
                  <a:gd name="T24" fmla="*/ 3419 w 3949"/>
                  <a:gd name="T25" fmla="*/ 91 h 232"/>
                  <a:gd name="T26" fmla="*/ 3645 w 3949"/>
                  <a:gd name="T27" fmla="*/ 91 h 232"/>
                  <a:gd name="T28" fmla="*/ 3782 w 3949"/>
                  <a:gd name="T29" fmla="*/ 107 h 232"/>
                  <a:gd name="T30" fmla="*/ 3905 w 3949"/>
                  <a:gd name="T31" fmla="*/ 58 h 232"/>
                  <a:gd name="T32" fmla="*/ 3943 w 3949"/>
                  <a:gd name="T33" fmla="*/ 91 h 232"/>
                  <a:gd name="T34" fmla="*/ 3921 w 3949"/>
                  <a:gd name="T35" fmla="*/ 125 h 232"/>
                  <a:gd name="T36" fmla="*/ 3862 w 3949"/>
                  <a:gd name="T37" fmla="*/ 132 h 232"/>
                  <a:gd name="T38" fmla="*/ 3949 w 3949"/>
                  <a:gd name="T39" fmla="*/ 181 h 232"/>
                  <a:gd name="T40" fmla="*/ 3891 w 3949"/>
                  <a:gd name="T41" fmla="*/ 207 h 232"/>
                  <a:gd name="T42" fmla="*/ 3789 w 3949"/>
                  <a:gd name="T43" fmla="*/ 165 h 232"/>
                  <a:gd name="T44" fmla="*/ 3718 w 3949"/>
                  <a:gd name="T45" fmla="*/ 200 h 232"/>
                  <a:gd name="T46" fmla="*/ 3667 w 3949"/>
                  <a:gd name="T47" fmla="*/ 200 h 232"/>
                  <a:gd name="T48" fmla="*/ 3593 w 3949"/>
                  <a:gd name="T49" fmla="*/ 181 h 232"/>
                  <a:gd name="T50" fmla="*/ 3389 w 3949"/>
                  <a:gd name="T51" fmla="*/ 188 h 232"/>
                  <a:gd name="T52" fmla="*/ 3288 w 3949"/>
                  <a:gd name="T53" fmla="*/ 200 h 232"/>
                  <a:gd name="T54" fmla="*/ 3012 w 3949"/>
                  <a:gd name="T55" fmla="*/ 188 h 232"/>
                  <a:gd name="T56" fmla="*/ 2967 w 3949"/>
                  <a:gd name="T57" fmla="*/ 181 h 232"/>
                  <a:gd name="T58" fmla="*/ 2822 w 3949"/>
                  <a:gd name="T59" fmla="*/ 188 h 232"/>
                  <a:gd name="T60" fmla="*/ 2792 w 3949"/>
                  <a:gd name="T61" fmla="*/ 207 h 232"/>
                  <a:gd name="T62" fmla="*/ 2415 w 3949"/>
                  <a:gd name="T63" fmla="*/ 200 h 232"/>
                  <a:gd name="T64" fmla="*/ 1924 w 3949"/>
                  <a:gd name="T65" fmla="*/ 200 h 232"/>
                  <a:gd name="T66" fmla="*/ 1428 w 3949"/>
                  <a:gd name="T67" fmla="*/ 188 h 232"/>
                  <a:gd name="T68" fmla="*/ 1174 w 3949"/>
                  <a:gd name="T69" fmla="*/ 181 h 232"/>
                  <a:gd name="T70" fmla="*/ 750 w 3949"/>
                  <a:gd name="T71" fmla="*/ 181 h 232"/>
                  <a:gd name="T72" fmla="*/ 721 w 3949"/>
                  <a:gd name="T73" fmla="*/ 174 h 232"/>
                  <a:gd name="T74" fmla="*/ 533 w 3949"/>
                  <a:gd name="T75" fmla="*/ 156 h 232"/>
                  <a:gd name="T76" fmla="*/ 460 w 3949"/>
                  <a:gd name="T77" fmla="*/ 165 h 232"/>
                  <a:gd name="T78" fmla="*/ 431 w 3949"/>
                  <a:gd name="T79" fmla="*/ 156 h 232"/>
                  <a:gd name="T80" fmla="*/ 270 w 3949"/>
                  <a:gd name="T81" fmla="*/ 149 h 232"/>
                  <a:gd name="T82" fmla="*/ 226 w 3949"/>
                  <a:gd name="T83" fmla="*/ 132 h 232"/>
                  <a:gd name="T84" fmla="*/ 110 w 3949"/>
                  <a:gd name="T85" fmla="*/ 232 h 232"/>
                  <a:gd name="T86" fmla="*/ 88 w 3949"/>
                  <a:gd name="T87" fmla="*/ 216 h 232"/>
                  <a:gd name="T88" fmla="*/ 44 w 3949"/>
                  <a:gd name="T89" fmla="*/ 224 h 232"/>
                  <a:gd name="T90" fmla="*/ 110 w 3949"/>
                  <a:gd name="T91" fmla="*/ 149 h 232"/>
                  <a:gd name="T92" fmla="*/ 139 w 3949"/>
                  <a:gd name="T93" fmla="*/ 140 h 232"/>
                  <a:gd name="T94" fmla="*/ 0 w 3949"/>
                  <a:gd name="T95" fmla="*/ 58 h 232"/>
                  <a:gd name="T96" fmla="*/ 44 w 3949"/>
                  <a:gd name="T97" fmla="*/ 0 h 232"/>
                  <a:gd name="T98" fmla="*/ 102 w 3949"/>
                  <a:gd name="T99" fmla="*/ 49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49" h="232">
                    <a:moveTo>
                      <a:pt x="102" y="49"/>
                    </a:moveTo>
                    <a:lnTo>
                      <a:pt x="205" y="67"/>
                    </a:lnTo>
                    <a:lnTo>
                      <a:pt x="241" y="33"/>
                    </a:lnTo>
                    <a:lnTo>
                      <a:pt x="511" y="49"/>
                    </a:lnTo>
                    <a:lnTo>
                      <a:pt x="794" y="74"/>
                    </a:lnTo>
                    <a:lnTo>
                      <a:pt x="1224" y="91"/>
                    </a:lnTo>
                    <a:lnTo>
                      <a:pt x="1704" y="107"/>
                    </a:lnTo>
                    <a:lnTo>
                      <a:pt x="2027" y="100"/>
                    </a:lnTo>
                    <a:lnTo>
                      <a:pt x="2727" y="107"/>
                    </a:lnTo>
                    <a:lnTo>
                      <a:pt x="2770" y="83"/>
                    </a:lnTo>
                    <a:lnTo>
                      <a:pt x="3055" y="91"/>
                    </a:lnTo>
                    <a:lnTo>
                      <a:pt x="3367" y="100"/>
                    </a:lnTo>
                    <a:lnTo>
                      <a:pt x="3419" y="91"/>
                    </a:lnTo>
                    <a:lnTo>
                      <a:pt x="3645" y="91"/>
                    </a:lnTo>
                    <a:lnTo>
                      <a:pt x="3782" y="107"/>
                    </a:lnTo>
                    <a:lnTo>
                      <a:pt x="3905" y="58"/>
                    </a:lnTo>
                    <a:lnTo>
                      <a:pt x="3943" y="91"/>
                    </a:lnTo>
                    <a:lnTo>
                      <a:pt x="3921" y="125"/>
                    </a:lnTo>
                    <a:lnTo>
                      <a:pt x="3862" y="132"/>
                    </a:lnTo>
                    <a:lnTo>
                      <a:pt x="3949" y="181"/>
                    </a:lnTo>
                    <a:lnTo>
                      <a:pt x="3891" y="207"/>
                    </a:lnTo>
                    <a:lnTo>
                      <a:pt x="3789" y="165"/>
                    </a:lnTo>
                    <a:lnTo>
                      <a:pt x="3718" y="200"/>
                    </a:lnTo>
                    <a:lnTo>
                      <a:pt x="3667" y="200"/>
                    </a:lnTo>
                    <a:lnTo>
                      <a:pt x="3593" y="181"/>
                    </a:lnTo>
                    <a:lnTo>
                      <a:pt x="3389" y="188"/>
                    </a:lnTo>
                    <a:lnTo>
                      <a:pt x="3288" y="200"/>
                    </a:lnTo>
                    <a:lnTo>
                      <a:pt x="3012" y="188"/>
                    </a:lnTo>
                    <a:lnTo>
                      <a:pt x="2967" y="181"/>
                    </a:lnTo>
                    <a:lnTo>
                      <a:pt x="2822" y="188"/>
                    </a:lnTo>
                    <a:lnTo>
                      <a:pt x="2792" y="207"/>
                    </a:lnTo>
                    <a:lnTo>
                      <a:pt x="2415" y="200"/>
                    </a:lnTo>
                    <a:lnTo>
                      <a:pt x="1924" y="200"/>
                    </a:lnTo>
                    <a:lnTo>
                      <a:pt x="1428" y="188"/>
                    </a:lnTo>
                    <a:lnTo>
                      <a:pt x="1174" y="181"/>
                    </a:lnTo>
                    <a:lnTo>
                      <a:pt x="750" y="181"/>
                    </a:lnTo>
                    <a:lnTo>
                      <a:pt x="721" y="174"/>
                    </a:lnTo>
                    <a:lnTo>
                      <a:pt x="533" y="156"/>
                    </a:lnTo>
                    <a:lnTo>
                      <a:pt x="460" y="165"/>
                    </a:lnTo>
                    <a:lnTo>
                      <a:pt x="431" y="156"/>
                    </a:lnTo>
                    <a:lnTo>
                      <a:pt x="270" y="149"/>
                    </a:lnTo>
                    <a:lnTo>
                      <a:pt x="226" y="132"/>
                    </a:lnTo>
                    <a:lnTo>
                      <a:pt x="110" y="232"/>
                    </a:lnTo>
                    <a:lnTo>
                      <a:pt x="88" y="216"/>
                    </a:lnTo>
                    <a:lnTo>
                      <a:pt x="44" y="224"/>
                    </a:lnTo>
                    <a:lnTo>
                      <a:pt x="110" y="149"/>
                    </a:lnTo>
                    <a:lnTo>
                      <a:pt x="139" y="140"/>
                    </a:lnTo>
                    <a:lnTo>
                      <a:pt x="0" y="58"/>
                    </a:lnTo>
                    <a:lnTo>
                      <a:pt x="44" y="0"/>
                    </a:lnTo>
                    <a:lnTo>
                      <a:pt x="102" y="49"/>
                    </a:lnTo>
                    <a:close/>
                  </a:path>
                </a:pathLst>
              </a:custGeom>
              <a:solidFill>
                <a:srgbClr val="A0806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1" name="Freeform 2054">
                <a:extLst>
                  <a:ext uri="{FF2B5EF4-FFF2-40B4-BE49-F238E27FC236}">
                    <a16:creationId xmlns="" xmlns:a16="http://schemas.microsoft.com/office/drawing/2014/main" id="{78AC3763-BD33-4159-B4C3-892667676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2260"/>
                <a:ext cx="276" cy="1298"/>
              </a:xfrm>
              <a:custGeom>
                <a:avLst/>
                <a:gdLst>
                  <a:gd name="T0" fmla="*/ 0 w 276"/>
                  <a:gd name="T1" fmla="*/ 1240 h 1298"/>
                  <a:gd name="T2" fmla="*/ 93 w 276"/>
                  <a:gd name="T3" fmla="*/ 617 h 1298"/>
                  <a:gd name="T4" fmla="*/ 166 w 276"/>
                  <a:gd name="T5" fmla="*/ 216 h 1298"/>
                  <a:gd name="T6" fmla="*/ 210 w 276"/>
                  <a:gd name="T7" fmla="*/ 50 h 1298"/>
                  <a:gd name="T8" fmla="*/ 246 w 276"/>
                  <a:gd name="T9" fmla="*/ 0 h 1298"/>
                  <a:gd name="T10" fmla="*/ 276 w 276"/>
                  <a:gd name="T11" fmla="*/ 58 h 1298"/>
                  <a:gd name="T12" fmla="*/ 276 w 276"/>
                  <a:gd name="T13" fmla="*/ 158 h 1298"/>
                  <a:gd name="T14" fmla="*/ 226 w 276"/>
                  <a:gd name="T15" fmla="*/ 404 h 1298"/>
                  <a:gd name="T16" fmla="*/ 204 w 276"/>
                  <a:gd name="T17" fmla="*/ 504 h 1298"/>
                  <a:gd name="T18" fmla="*/ 188 w 276"/>
                  <a:gd name="T19" fmla="*/ 625 h 1298"/>
                  <a:gd name="T20" fmla="*/ 145 w 276"/>
                  <a:gd name="T21" fmla="*/ 864 h 1298"/>
                  <a:gd name="T22" fmla="*/ 101 w 276"/>
                  <a:gd name="T23" fmla="*/ 1026 h 1298"/>
                  <a:gd name="T24" fmla="*/ 93 w 276"/>
                  <a:gd name="T25" fmla="*/ 1124 h 1298"/>
                  <a:gd name="T26" fmla="*/ 79 w 276"/>
                  <a:gd name="T27" fmla="*/ 1182 h 1298"/>
                  <a:gd name="T28" fmla="*/ 79 w 276"/>
                  <a:gd name="T29" fmla="*/ 1281 h 1298"/>
                  <a:gd name="T30" fmla="*/ 14 w 276"/>
                  <a:gd name="T31" fmla="*/ 1298 h 1298"/>
                  <a:gd name="T32" fmla="*/ 0 w 276"/>
                  <a:gd name="T33" fmla="*/ 1240 h 1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6" h="1298">
                    <a:moveTo>
                      <a:pt x="0" y="1240"/>
                    </a:moveTo>
                    <a:lnTo>
                      <a:pt x="93" y="617"/>
                    </a:lnTo>
                    <a:lnTo>
                      <a:pt x="166" y="216"/>
                    </a:lnTo>
                    <a:lnTo>
                      <a:pt x="210" y="50"/>
                    </a:lnTo>
                    <a:lnTo>
                      <a:pt x="246" y="0"/>
                    </a:lnTo>
                    <a:lnTo>
                      <a:pt x="276" y="58"/>
                    </a:lnTo>
                    <a:lnTo>
                      <a:pt x="276" y="158"/>
                    </a:lnTo>
                    <a:lnTo>
                      <a:pt x="226" y="404"/>
                    </a:lnTo>
                    <a:lnTo>
                      <a:pt x="204" y="504"/>
                    </a:lnTo>
                    <a:lnTo>
                      <a:pt x="188" y="625"/>
                    </a:lnTo>
                    <a:lnTo>
                      <a:pt x="145" y="864"/>
                    </a:lnTo>
                    <a:lnTo>
                      <a:pt x="101" y="1026"/>
                    </a:lnTo>
                    <a:lnTo>
                      <a:pt x="93" y="1124"/>
                    </a:lnTo>
                    <a:lnTo>
                      <a:pt x="79" y="1182"/>
                    </a:lnTo>
                    <a:lnTo>
                      <a:pt x="79" y="1281"/>
                    </a:lnTo>
                    <a:lnTo>
                      <a:pt x="14" y="1298"/>
                    </a:lnTo>
                    <a:lnTo>
                      <a:pt x="0" y="1240"/>
                    </a:lnTo>
                    <a:close/>
                  </a:path>
                </a:pathLst>
              </a:custGeom>
              <a:solidFill>
                <a:srgbClr val="C0804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2" name="Freeform 2055">
                <a:extLst>
                  <a:ext uri="{FF2B5EF4-FFF2-40B4-BE49-F238E27FC236}">
                    <a16:creationId xmlns="" xmlns:a16="http://schemas.microsoft.com/office/drawing/2014/main" id="{1DEDF2EE-DFC4-4837-BEF5-489C99B1A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" y="2244"/>
                <a:ext cx="298" cy="1344"/>
              </a:xfrm>
              <a:custGeom>
                <a:avLst/>
                <a:gdLst>
                  <a:gd name="T0" fmla="*/ 0 w 298"/>
                  <a:gd name="T1" fmla="*/ 1281 h 1344"/>
                  <a:gd name="T2" fmla="*/ 116 w 298"/>
                  <a:gd name="T3" fmla="*/ 633 h 1344"/>
                  <a:gd name="T4" fmla="*/ 204 w 298"/>
                  <a:gd name="T5" fmla="*/ 232 h 1344"/>
                  <a:gd name="T6" fmla="*/ 233 w 298"/>
                  <a:gd name="T7" fmla="*/ 50 h 1344"/>
                  <a:gd name="T8" fmla="*/ 270 w 298"/>
                  <a:gd name="T9" fmla="*/ 0 h 1344"/>
                  <a:gd name="T10" fmla="*/ 298 w 298"/>
                  <a:gd name="T11" fmla="*/ 74 h 1344"/>
                  <a:gd name="T12" fmla="*/ 298 w 298"/>
                  <a:gd name="T13" fmla="*/ 174 h 1344"/>
                  <a:gd name="T14" fmla="*/ 248 w 298"/>
                  <a:gd name="T15" fmla="*/ 420 h 1344"/>
                  <a:gd name="T16" fmla="*/ 226 w 298"/>
                  <a:gd name="T17" fmla="*/ 520 h 1344"/>
                  <a:gd name="T18" fmla="*/ 211 w 298"/>
                  <a:gd name="T19" fmla="*/ 641 h 1344"/>
                  <a:gd name="T20" fmla="*/ 167 w 298"/>
                  <a:gd name="T21" fmla="*/ 880 h 1344"/>
                  <a:gd name="T22" fmla="*/ 124 w 298"/>
                  <a:gd name="T23" fmla="*/ 1042 h 1344"/>
                  <a:gd name="T24" fmla="*/ 116 w 298"/>
                  <a:gd name="T25" fmla="*/ 1140 h 1344"/>
                  <a:gd name="T26" fmla="*/ 94 w 298"/>
                  <a:gd name="T27" fmla="*/ 1207 h 1344"/>
                  <a:gd name="T28" fmla="*/ 88 w 298"/>
                  <a:gd name="T29" fmla="*/ 1281 h 1344"/>
                  <a:gd name="T30" fmla="*/ 44 w 298"/>
                  <a:gd name="T31" fmla="*/ 1344 h 1344"/>
                  <a:gd name="T32" fmla="*/ 0 w 298"/>
                  <a:gd name="T33" fmla="*/ 1281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8" h="1344">
                    <a:moveTo>
                      <a:pt x="0" y="1281"/>
                    </a:moveTo>
                    <a:lnTo>
                      <a:pt x="116" y="633"/>
                    </a:lnTo>
                    <a:lnTo>
                      <a:pt x="204" y="232"/>
                    </a:lnTo>
                    <a:lnTo>
                      <a:pt x="233" y="50"/>
                    </a:lnTo>
                    <a:lnTo>
                      <a:pt x="270" y="0"/>
                    </a:lnTo>
                    <a:lnTo>
                      <a:pt x="298" y="74"/>
                    </a:lnTo>
                    <a:lnTo>
                      <a:pt x="298" y="174"/>
                    </a:lnTo>
                    <a:lnTo>
                      <a:pt x="248" y="420"/>
                    </a:lnTo>
                    <a:lnTo>
                      <a:pt x="226" y="520"/>
                    </a:lnTo>
                    <a:lnTo>
                      <a:pt x="211" y="641"/>
                    </a:lnTo>
                    <a:lnTo>
                      <a:pt x="167" y="880"/>
                    </a:lnTo>
                    <a:lnTo>
                      <a:pt x="124" y="1042"/>
                    </a:lnTo>
                    <a:lnTo>
                      <a:pt x="116" y="1140"/>
                    </a:lnTo>
                    <a:lnTo>
                      <a:pt x="94" y="1207"/>
                    </a:lnTo>
                    <a:lnTo>
                      <a:pt x="88" y="1281"/>
                    </a:lnTo>
                    <a:lnTo>
                      <a:pt x="44" y="1344"/>
                    </a:lnTo>
                    <a:lnTo>
                      <a:pt x="0" y="1281"/>
                    </a:lnTo>
                    <a:close/>
                  </a:path>
                </a:pathLst>
              </a:custGeom>
              <a:solidFill>
                <a:srgbClr val="C0804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grpSp>
            <p:nvGrpSpPr>
              <p:cNvPr id="13" name="Group 2056">
                <a:extLst>
                  <a:ext uri="{FF2B5EF4-FFF2-40B4-BE49-F238E27FC236}">
                    <a16:creationId xmlns="" xmlns:a16="http://schemas.microsoft.com/office/drawing/2014/main" id="{A95217B3-339C-4705-BF85-868DE833B0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2" y="2276"/>
                <a:ext cx="3367" cy="100"/>
                <a:chOff x="1112" y="2276"/>
                <a:chExt cx="3367" cy="100"/>
              </a:xfrm>
            </p:grpSpPr>
            <p:sp>
              <p:nvSpPr>
                <p:cNvPr id="14" name="Line 2057">
                  <a:extLst>
                    <a:ext uri="{FF2B5EF4-FFF2-40B4-BE49-F238E27FC236}">
                      <a16:creationId xmlns="" xmlns:a16="http://schemas.microsoft.com/office/drawing/2014/main" id="{39A800B4-7A49-427D-994C-7B6073E35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29" y="2323"/>
                  <a:ext cx="118" cy="53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5" name="Line 2058">
                  <a:extLst>
                    <a:ext uri="{FF2B5EF4-FFF2-40B4-BE49-F238E27FC236}">
                      <a16:creationId xmlns="" xmlns:a16="http://schemas.microsoft.com/office/drawing/2014/main" id="{47140C84-FF3A-4269-B255-C12183867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10" y="2325"/>
                  <a:ext cx="116" cy="47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6" name="Line 2059">
                  <a:extLst>
                    <a:ext uri="{FF2B5EF4-FFF2-40B4-BE49-F238E27FC236}">
                      <a16:creationId xmlns="" xmlns:a16="http://schemas.microsoft.com/office/drawing/2014/main" id="{E46E275A-29D5-4FAC-902A-BDED2177D3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37" y="2323"/>
                  <a:ext cx="109" cy="53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7" name="Line 2060">
                  <a:extLst>
                    <a:ext uri="{FF2B5EF4-FFF2-40B4-BE49-F238E27FC236}">
                      <a16:creationId xmlns="" xmlns:a16="http://schemas.microsoft.com/office/drawing/2014/main" id="{5DA19C84-298B-4D05-9F2C-49097F366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6" y="2318"/>
                  <a:ext cx="119" cy="58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8" name="Line 2061">
                  <a:extLst>
                    <a:ext uri="{FF2B5EF4-FFF2-40B4-BE49-F238E27FC236}">
                      <a16:creationId xmlns="" xmlns:a16="http://schemas.microsoft.com/office/drawing/2014/main" id="{7D7B01A3-FA93-48A6-A753-4885316D1F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49" y="2324"/>
                  <a:ext cx="122" cy="43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19" name="Line 2062">
                  <a:extLst>
                    <a:ext uri="{FF2B5EF4-FFF2-40B4-BE49-F238E27FC236}">
                      <a16:creationId xmlns="" xmlns:a16="http://schemas.microsoft.com/office/drawing/2014/main" id="{6C32CB1E-769D-459F-8394-2D5078A99B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3" y="2310"/>
                  <a:ext cx="123" cy="53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20" name="Line 2063">
                  <a:extLst>
                    <a:ext uri="{FF2B5EF4-FFF2-40B4-BE49-F238E27FC236}">
                      <a16:creationId xmlns="" xmlns:a16="http://schemas.microsoft.com/office/drawing/2014/main" id="{5BE56C00-8482-40BB-AF59-FD0EFEA91E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38" y="2323"/>
                  <a:ext cx="122" cy="34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21" name="Line 2064">
                  <a:extLst>
                    <a:ext uri="{FF2B5EF4-FFF2-40B4-BE49-F238E27FC236}">
                      <a16:creationId xmlns="" xmlns:a16="http://schemas.microsoft.com/office/drawing/2014/main" id="{7859954A-09C5-4CF2-9A88-C32B7A0AA9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34" y="2311"/>
                  <a:ext cx="145" cy="48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22" name="Line 2065">
                  <a:extLst>
                    <a:ext uri="{FF2B5EF4-FFF2-40B4-BE49-F238E27FC236}">
                      <a16:creationId xmlns="" xmlns:a16="http://schemas.microsoft.com/office/drawing/2014/main" id="{23CA5A12-AEBA-4C8C-8854-5098F58341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12" y="2276"/>
                  <a:ext cx="105" cy="36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23" name="Line 2066">
                  <a:extLst>
                    <a:ext uri="{FF2B5EF4-FFF2-40B4-BE49-F238E27FC236}">
                      <a16:creationId xmlns="" xmlns:a16="http://schemas.microsoft.com/office/drawing/2014/main" id="{CED044B1-1B50-421A-9437-C23F39BD43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20" y="2289"/>
                  <a:ext cx="109" cy="44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sp>
              <p:nvSpPr>
                <p:cNvPr id="24" name="Line 2067">
                  <a:extLst>
                    <a:ext uri="{FF2B5EF4-FFF2-40B4-BE49-F238E27FC236}">
                      <a16:creationId xmlns="" xmlns:a16="http://schemas.microsoft.com/office/drawing/2014/main" id="{B57E350B-953A-43E5-ABA1-0FB7BBB66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5" y="2310"/>
                  <a:ext cx="109" cy="36"/>
                </a:xfrm>
                <a:prstGeom prst="line">
                  <a:avLst/>
                </a:prstGeom>
                <a:noFill/>
                <a:ln w="30163">
                  <a:solidFill>
                    <a:srgbClr val="C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</p:grpSp>
        </p:grpSp>
        <p:grpSp>
          <p:nvGrpSpPr>
            <p:cNvPr id="25" name="Group 2068">
              <a:extLst>
                <a:ext uri="{FF2B5EF4-FFF2-40B4-BE49-F238E27FC236}">
                  <a16:creationId xmlns="" xmlns:a16="http://schemas.microsoft.com/office/drawing/2014/main" id="{9B868A9B-D5D3-499C-B000-05D94F6D9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0988" y="1898650"/>
              <a:ext cx="1573212" cy="1795463"/>
              <a:chOff x="2577" y="1196"/>
              <a:chExt cx="991" cy="1131"/>
            </a:xfrm>
          </p:grpSpPr>
          <p:grpSp>
            <p:nvGrpSpPr>
              <p:cNvPr id="26" name="Group 2069">
                <a:extLst>
                  <a:ext uri="{FF2B5EF4-FFF2-40B4-BE49-F238E27FC236}">
                    <a16:creationId xmlns="" xmlns:a16="http://schemas.microsoft.com/office/drawing/2014/main" id="{08366109-9407-4F94-8784-00345F47F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4" y="1385"/>
                <a:ext cx="637" cy="942"/>
                <a:chOff x="2654" y="1385"/>
                <a:chExt cx="637" cy="942"/>
              </a:xfrm>
            </p:grpSpPr>
            <p:sp>
              <p:nvSpPr>
                <p:cNvPr id="57" name="Freeform 2070">
                  <a:extLst>
                    <a:ext uri="{FF2B5EF4-FFF2-40B4-BE49-F238E27FC236}">
                      <a16:creationId xmlns="" xmlns:a16="http://schemas.microsoft.com/office/drawing/2014/main" id="{7EECB764-BD71-4103-85EF-53556BF9A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3" y="1397"/>
                  <a:ext cx="254" cy="335"/>
                </a:xfrm>
                <a:custGeom>
                  <a:avLst/>
                  <a:gdLst>
                    <a:gd name="T0" fmla="*/ 185 w 254"/>
                    <a:gd name="T1" fmla="*/ 314 h 335"/>
                    <a:gd name="T2" fmla="*/ 136 w 254"/>
                    <a:gd name="T3" fmla="*/ 335 h 335"/>
                    <a:gd name="T4" fmla="*/ 77 w 254"/>
                    <a:gd name="T5" fmla="*/ 330 h 335"/>
                    <a:gd name="T6" fmla="*/ 37 w 254"/>
                    <a:gd name="T7" fmla="*/ 321 h 335"/>
                    <a:gd name="T8" fmla="*/ 0 w 254"/>
                    <a:gd name="T9" fmla="*/ 293 h 335"/>
                    <a:gd name="T10" fmla="*/ 8 w 254"/>
                    <a:gd name="T11" fmla="*/ 266 h 335"/>
                    <a:gd name="T12" fmla="*/ 48 w 254"/>
                    <a:gd name="T13" fmla="*/ 237 h 335"/>
                    <a:gd name="T14" fmla="*/ 66 w 254"/>
                    <a:gd name="T15" fmla="*/ 195 h 335"/>
                    <a:gd name="T16" fmla="*/ 81 w 254"/>
                    <a:gd name="T17" fmla="*/ 147 h 335"/>
                    <a:gd name="T18" fmla="*/ 117 w 254"/>
                    <a:gd name="T19" fmla="*/ 94 h 335"/>
                    <a:gd name="T20" fmla="*/ 135 w 254"/>
                    <a:gd name="T21" fmla="*/ 49 h 335"/>
                    <a:gd name="T22" fmla="*/ 164 w 254"/>
                    <a:gd name="T23" fmla="*/ 29 h 335"/>
                    <a:gd name="T24" fmla="*/ 202 w 254"/>
                    <a:gd name="T25" fmla="*/ 10 h 335"/>
                    <a:gd name="T26" fmla="*/ 215 w 254"/>
                    <a:gd name="T27" fmla="*/ 0 h 335"/>
                    <a:gd name="T28" fmla="*/ 226 w 254"/>
                    <a:gd name="T29" fmla="*/ 0 h 335"/>
                    <a:gd name="T30" fmla="*/ 240 w 254"/>
                    <a:gd name="T31" fmla="*/ 58 h 335"/>
                    <a:gd name="T32" fmla="*/ 240 w 254"/>
                    <a:gd name="T33" fmla="*/ 81 h 335"/>
                    <a:gd name="T34" fmla="*/ 242 w 254"/>
                    <a:gd name="T35" fmla="*/ 102 h 335"/>
                    <a:gd name="T36" fmla="*/ 254 w 254"/>
                    <a:gd name="T37" fmla="*/ 123 h 335"/>
                    <a:gd name="T38" fmla="*/ 252 w 254"/>
                    <a:gd name="T39" fmla="*/ 147 h 335"/>
                    <a:gd name="T40" fmla="*/ 252 w 254"/>
                    <a:gd name="T41" fmla="*/ 167 h 335"/>
                    <a:gd name="T42" fmla="*/ 240 w 254"/>
                    <a:gd name="T43" fmla="*/ 185 h 335"/>
                    <a:gd name="T44" fmla="*/ 244 w 254"/>
                    <a:gd name="T45" fmla="*/ 231 h 335"/>
                    <a:gd name="T46" fmla="*/ 222 w 254"/>
                    <a:gd name="T47" fmla="*/ 248 h 335"/>
                    <a:gd name="T48" fmla="*/ 200 w 254"/>
                    <a:gd name="T49" fmla="*/ 276 h 335"/>
                    <a:gd name="T50" fmla="*/ 185 w 254"/>
                    <a:gd name="T51" fmla="*/ 314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54" h="335">
                      <a:moveTo>
                        <a:pt x="185" y="314"/>
                      </a:moveTo>
                      <a:lnTo>
                        <a:pt x="136" y="335"/>
                      </a:lnTo>
                      <a:lnTo>
                        <a:pt x="77" y="330"/>
                      </a:lnTo>
                      <a:lnTo>
                        <a:pt x="37" y="321"/>
                      </a:lnTo>
                      <a:lnTo>
                        <a:pt x="0" y="293"/>
                      </a:lnTo>
                      <a:lnTo>
                        <a:pt x="8" y="266"/>
                      </a:lnTo>
                      <a:lnTo>
                        <a:pt x="48" y="237"/>
                      </a:lnTo>
                      <a:lnTo>
                        <a:pt x="66" y="195"/>
                      </a:lnTo>
                      <a:lnTo>
                        <a:pt x="81" y="147"/>
                      </a:lnTo>
                      <a:lnTo>
                        <a:pt x="117" y="94"/>
                      </a:lnTo>
                      <a:lnTo>
                        <a:pt x="135" y="49"/>
                      </a:lnTo>
                      <a:lnTo>
                        <a:pt x="164" y="29"/>
                      </a:lnTo>
                      <a:lnTo>
                        <a:pt x="202" y="10"/>
                      </a:lnTo>
                      <a:lnTo>
                        <a:pt x="215" y="0"/>
                      </a:lnTo>
                      <a:lnTo>
                        <a:pt x="226" y="0"/>
                      </a:lnTo>
                      <a:lnTo>
                        <a:pt x="240" y="58"/>
                      </a:lnTo>
                      <a:lnTo>
                        <a:pt x="240" y="81"/>
                      </a:lnTo>
                      <a:lnTo>
                        <a:pt x="242" y="102"/>
                      </a:lnTo>
                      <a:lnTo>
                        <a:pt x="254" y="123"/>
                      </a:lnTo>
                      <a:lnTo>
                        <a:pt x="252" y="147"/>
                      </a:lnTo>
                      <a:lnTo>
                        <a:pt x="252" y="167"/>
                      </a:lnTo>
                      <a:lnTo>
                        <a:pt x="240" y="185"/>
                      </a:lnTo>
                      <a:lnTo>
                        <a:pt x="244" y="231"/>
                      </a:lnTo>
                      <a:lnTo>
                        <a:pt x="222" y="248"/>
                      </a:lnTo>
                      <a:lnTo>
                        <a:pt x="200" y="276"/>
                      </a:lnTo>
                      <a:lnTo>
                        <a:pt x="185" y="314"/>
                      </a:lnTo>
                      <a:close/>
                    </a:path>
                  </a:pathLst>
                </a:custGeom>
                <a:solidFill>
                  <a:srgbClr val="C0E0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grpSp>
              <p:nvGrpSpPr>
                <p:cNvPr id="58" name="Group 2071">
                  <a:extLst>
                    <a:ext uri="{FF2B5EF4-FFF2-40B4-BE49-F238E27FC236}">
                      <a16:creationId xmlns="" xmlns:a16="http://schemas.microsoft.com/office/drawing/2014/main" id="{AD70A840-2DA3-4639-8692-E7869B9D17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4" y="1676"/>
                  <a:ext cx="637" cy="651"/>
                  <a:chOff x="2654" y="1676"/>
                  <a:chExt cx="637" cy="651"/>
                </a:xfrm>
              </p:grpSpPr>
              <p:grpSp>
                <p:nvGrpSpPr>
                  <p:cNvPr id="60" name="Group 2072">
                    <a:extLst>
                      <a:ext uri="{FF2B5EF4-FFF2-40B4-BE49-F238E27FC236}">
                        <a16:creationId xmlns="" xmlns:a16="http://schemas.microsoft.com/office/drawing/2014/main" id="{D989C285-B072-4F61-BECF-9A750E0B626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4" y="2088"/>
                    <a:ext cx="627" cy="239"/>
                    <a:chOff x="2654" y="2088"/>
                    <a:chExt cx="627" cy="239"/>
                  </a:xfrm>
                </p:grpSpPr>
                <p:sp>
                  <p:nvSpPr>
                    <p:cNvPr id="66" name="Freeform 2073">
                      <a:extLst>
                        <a:ext uri="{FF2B5EF4-FFF2-40B4-BE49-F238E27FC236}">
                          <a16:creationId xmlns="" xmlns:a16="http://schemas.microsoft.com/office/drawing/2014/main" id="{A77D5DB8-C46D-499B-B4FA-EB96FA5503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9" y="2103"/>
                      <a:ext cx="67" cy="78"/>
                    </a:xfrm>
                    <a:custGeom>
                      <a:avLst/>
                      <a:gdLst>
                        <a:gd name="T0" fmla="*/ 18 w 67"/>
                        <a:gd name="T1" fmla="*/ 0 h 78"/>
                        <a:gd name="T2" fmla="*/ 7 w 67"/>
                        <a:gd name="T3" fmla="*/ 40 h 78"/>
                        <a:gd name="T4" fmla="*/ 0 w 67"/>
                        <a:gd name="T5" fmla="*/ 66 h 78"/>
                        <a:gd name="T6" fmla="*/ 14 w 67"/>
                        <a:gd name="T7" fmla="*/ 73 h 78"/>
                        <a:gd name="T8" fmla="*/ 50 w 67"/>
                        <a:gd name="T9" fmla="*/ 73 h 78"/>
                        <a:gd name="T10" fmla="*/ 63 w 67"/>
                        <a:gd name="T11" fmla="*/ 78 h 78"/>
                        <a:gd name="T12" fmla="*/ 67 w 67"/>
                        <a:gd name="T13" fmla="*/ 58 h 78"/>
                        <a:gd name="T14" fmla="*/ 67 w 67"/>
                        <a:gd name="T15" fmla="*/ 24 h 78"/>
                        <a:gd name="T16" fmla="*/ 53 w 67"/>
                        <a:gd name="T17" fmla="*/ 0 h 78"/>
                        <a:gd name="T18" fmla="*/ 18 w 67"/>
                        <a:gd name="T19" fmla="*/ 0 h 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67" h="78">
                          <a:moveTo>
                            <a:pt x="18" y="0"/>
                          </a:moveTo>
                          <a:lnTo>
                            <a:pt x="7" y="40"/>
                          </a:lnTo>
                          <a:lnTo>
                            <a:pt x="0" y="66"/>
                          </a:lnTo>
                          <a:lnTo>
                            <a:pt x="14" y="73"/>
                          </a:lnTo>
                          <a:lnTo>
                            <a:pt x="50" y="73"/>
                          </a:lnTo>
                          <a:lnTo>
                            <a:pt x="63" y="78"/>
                          </a:lnTo>
                          <a:lnTo>
                            <a:pt x="67" y="58"/>
                          </a:lnTo>
                          <a:lnTo>
                            <a:pt x="67" y="24"/>
                          </a:lnTo>
                          <a:lnTo>
                            <a:pt x="53" y="0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A0C0FF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  <p:grpSp>
                  <p:nvGrpSpPr>
                    <p:cNvPr id="67" name="Group 2074">
                      <a:extLst>
                        <a:ext uri="{FF2B5EF4-FFF2-40B4-BE49-F238E27FC236}">
                          <a16:creationId xmlns="" xmlns:a16="http://schemas.microsoft.com/office/drawing/2014/main" id="{39AD0E7A-2094-4619-8218-F350CE41E62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4" y="2088"/>
                      <a:ext cx="627" cy="239"/>
                      <a:chOff x="2654" y="2088"/>
                      <a:chExt cx="627" cy="239"/>
                    </a:xfrm>
                  </p:grpSpPr>
                  <p:sp>
                    <p:nvSpPr>
                      <p:cNvPr id="68" name="Freeform 2075">
                        <a:extLst>
                          <a:ext uri="{FF2B5EF4-FFF2-40B4-BE49-F238E27FC236}">
                            <a16:creationId xmlns="" xmlns:a16="http://schemas.microsoft.com/office/drawing/2014/main" id="{52757D4D-A0B6-4835-8D39-4EC865DBAC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54" y="2088"/>
                        <a:ext cx="145" cy="239"/>
                      </a:xfrm>
                      <a:custGeom>
                        <a:avLst/>
                        <a:gdLst>
                          <a:gd name="T0" fmla="*/ 54 w 145"/>
                          <a:gd name="T1" fmla="*/ 0 h 239"/>
                          <a:gd name="T2" fmla="*/ 82 w 145"/>
                          <a:gd name="T3" fmla="*/ 26 h 239"/>
                          <a:gd name="T4" fmla="*/ 117 w 145"/>
                          <a:gd name="T5" fmla="*/ 36 h 239"/>
                          <a:gd name="T6" fmla="*/ 102 w 145"/>
                          <a:gd name="T7" fmla="*/ 64 h 239"/>
                          <a:gd name="T8" fmla="*/ 109 w 145"/>
                          <a:gd name="T9" fmla="*/ 107 h 239"/>
                          <a:gd name="T10" fmla="*/ 130 w 145"/>
                          <a:gd name="T11" fmla="*/ 139 h 239"/>
                          <a:gd name="T12" fmla="*/ 145 w 145"/>
                          <a:gd name="T13" fmla="*/ 217 h 239"/>
                          <a:gd name="T14" fmla="*/ 126 w 145"/>
                          <a:gd name="T15" fmla="*/ 237 h 239"/>
                          <a:gd name="T16" fmla="*/ 98 w 145"/>
                          <a:gd name="T17" fmla="*/ 239 h 239"/>
                          <a:gd name="T18" fmla="*/ 61 w 145"/>
                          <a:gd name="T19" fmla="*/ 203 h 239"/>
                          <a:gd name="T20" fmla="*/ 44 w 145"/>
                          <a:gd name="T21" fmla="*/ 162 h 239"/>
                          <a:gd name="T22" fmla="*/ 39 w 145"/>
                          <a:gd name="T23" fmla="*/ 84 h 239"/>
                          <a:gd name="T24" fmla="*/ 32 w 145"/>
                          <a:gd name="T25" fmla="*/ 88 h 239"/>
                          <a:gd name="T26" fmla="*/ 0 w 145"/>
                          <a:gd name="T27" fmla="*/ 48 h 239"/>
                          <a:gd name="T28" fmla="*/ 45 w 145"/>
                          <a:gd name="T29" fmla="*/ 3 h 239"/>
                          <a:gd name="T30" fmla="*/ 54 w 145"/>
                          <a:gd name="T31" fmla="*/ 0 h 2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145" h="239">
                            <a:moveTo>
                              <a:pt x="54" y="0"/>
                            </a:moveTo>
                            <a:lnTo>
                              <a:pt x="82" y="26"/>
                            </a:lnTo>
                            <a:lnTo>
                              <a:pt x="117" y="36"/>
                            </a:lnTo>
                            <a:lnTo>
                              <a:pt x="102" y="64"/>
                            </a:lnTo>
                            <a:lnTo>
                              <a:pt x="109" y="107"/>
                            </a:lnTo>
                            <a:lnTo>
                              <a:pt x="130" y="139"/>
                            </a:lnTo>
                            <a:lnTo>
                              <a:pt x="145" y="217"/>
                            </a:lnTo>
                            <a:lnTo>
                              <a:pt x="126" y="237"/>
                            </a:lnTo>
                            <a:lnTo>
                              <a:pt x="98" y="239"/>
                            </a:lnTo>
                            <a:lnTo>
                              <a:pt x="61" y="203"/>
                            </a:lnTo>
                            <a:lnTo>
                              <a:pt x="44" y="162"/>
                            </a:lnTo>
                            <a:lnTo>
                              <a:pt x="39" y="84"/>
                            </a:lnTo>
                            <a:lnTo>
                              <a:pt x="32" y="88"/>
                            </a:lnTo>
                            <a:lnTo>
                              <a:pt x="0" y="48"/>
                            </a:lnTo>
                            <a:lnTo>
                              <a:pt x="45" y="3"/>
                            </a:lnTo>
                            <a:lnTo>
                              <a:pt x="54" y="0"/>
                            </a:lnTo>
                            <a:close/>
                          </a:path>
                        </a:pathLst>
                      </a:custGeom>
                      <a:solidFill>
                        <a:srgbClr val="A0A0A0"/>
                      </a:solidFill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  <p:sp>
                    <p:nvSpPr>
                      <p:cNvPr id="69" name="Freeform 2076">
                        <a:extLst>
                          <a:ext uri="{FF2B5EF4-FFF2-40B4-BE49-F238E27FC236}">
                            <a16:creationId xmlns="" xmlns:a16="http://schemas.microsoft.com/office/drawing/2014/main" id="{F2653FA1-F483-4F9A-B30D-C589A1E2898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2" y="2159"/>
                        <a:ext cx="139" cy="145"/>
                      </a:xfrm>
                      <a:custGeom>
                        <a:avLst/>
                        <a:gdLst>
                          <a:gd name="T0" fmla="*/ 25 w 139"/>
                          <a:gd name="T1" fmla="*/ 0 h 145"/>
                          <a:gd name="T2" fmla="*/ 41 w 139"/>
                          <a:gd name="T3" fmla="*/ 13 h 145"/>
                          <a:gd name="T4" fmla="*/ 76 w 139"/>
                          <a:gd name="T5" fmla="*/ 12 h 145"/>
                          <a:gd name="T6" fmla="*/ 96 w 139"/>
                          <a:gd name="T7" fmla="*/ 20 h 145"/>
                          <a:gd name="T8" fmla="*/ 96 w 139"/>
                          <a:gd name="T9" fmla="*/ 52 h 145"/>
                          <a:gd name="T10" fmla="*/ 131 w 139"/>
                          <a:gd name="T11" fmla="*/ 98 h 145"/>
                          <a:gd name="T12" fmla="*/ 139 w 139"/>
                          <a:gd name="T13" fmla="*/ 132 h 145"/>
                          <a:gd name="T14" fmla="*/ 131 w 139"/>
                          <a:gd name="T15" fmla="*/ 143 h 145"/>
                          <a:gd name="T16" fmla="*/ 103 w 139"/>
                          <a:gd name="T17" fmla="*/ 145 h 145"/>
                          <a:gd name="T18" fmla="*/ 75 w 139"/>
                          <a:gd name="T19" fmla="*/ 138 h 145"/>
                          <a:gd name="T20" fmla="*/ 43 w 139"/>
                          <a:gd name="T21" fmla="*/ 80 h 145"/>
                          <a:gd name="T22" fmla="*/ 32 w 139"/>
                          <a:gd name="T23" fmla="*/ 83 h 145"/>
                          <a:gd name="T24" fmla="*/ 0 w 139"/>
                          <a:gd name="T25" fmla="*/ 59 h 145"/>
                          <a:gd name="T26" fmla="*/ 5 w 139"/>
                          <a:gd name="T27" fmla="*/ 38 h 145"/>
                          <a:gd name="T28" fmla="*/ 16 w 139"/>
                          <a:gd name="T29" fmla="*/ 26 h 145"/>
                          <a:gd name="T30" fmla="*/ 25 w 139"/>
                          <a:gd name="T31" fmla="*/ 0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</a:cxnLst>
                        <a:rect l="0" t="0" r="r" b="b"/>
                        <a:pathLst>
                          <a:path w="139" h="145">
                            <a:moveTo>
                              <a:pt x="25" y="0"/>
                            </a:moveTo>
                            <a:lnTo>
                              <a:pt x="41" y="13"/>
                            </a:lnTo>
                            <a:lnTo>
                              <a:pt x="76" y="12"/>
                            </a:lnTo>
                            <a:lnTo>
                              <a:pt x="96" y="20"/>
                            </a:lnTo>
                            <a:lnTo>
                              <a:pt x="96" y="52"/>
                            </a:lnTo>
                            <a:lnTo>
                              <a:pt x="131" y="98"/>
                            </a:lnTo>
                            <a:lnTo>
                              <a:pt x="139" y="132"/>
                            </a:lnTo>
                            <a:lnTo>
                              <a:pt x="131" y="143"/>
                            </a:lnTo>
                            <a:lnTo>
                              <a:pt x="103" y="145"/>
                            </a:lnTo>
                            <a:lnTo>
                              <a:pt x="75" y="138"/>
                            </a:lnTo>
                            <a:lnTo>
                              <a:pt x="43" y="80"/>
                            </a:lnTo>
                            <a:lnTo>
                              <a:pt x="32" y="83"/>
                            </a:lnTo>
                            <a:lnTo>
                              <a:pt x="0" y="59"/>
                            </a:lnTo>
                            <a:lnTo>
                              <a:pt x="5" y="38"/>
                            </a:lnTo>
                            <a:lnTo>
                              <a:pt x="16" y="26"/>
                            </a:lnTo>
                            <a:lnTo>
                              <a:pt x="25" y="0"/>
                            </a:lnTo>
                            <a:close/>
                          </a:path>
                        </a:pathLst>
                      </a:custGeom>
                      <a:solidFill>
                        <a:srgbClr val="A0A0A0"/>
                      </a:solidFill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</p:grpSp>
              </p:grpSp>
              <p:sp>
                <p:nvSpPr>
                  <p:cNvPr id="61" name="Freeform 2077">
                    <a:extLst>
                      <a:ext uri="{FF2B5EF4-FFF2-40B4-BE49-F238E27FC236}">
                        <a16:creationId xmlns="" xmlns:a16="http://schemas.microsoft.com/office/drawing/2014/main" id="{E0344D81-EBE3-4598-84DC-B2D0EF5005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3" y="1692"/>
                    <a:ext cx="588" cy="444"/>
                  </a:xfrm>
                  <a:custGeom>
                    <a:avLst/>
                    <a:gdLst>
                      <a:gd name="T0" fmla="*/ 464 w 588"/>
                      <a:gd name="T1" fmla="*/ 71 h 444"/>
                      <a:gd name="T2" fmla="*/ 570 w 588"/>
                      <a:gd name="T3" fmla="*/ 205 h 444"/>
                      <a:gd name="T4" fmla="*/ 584 w 588"/>
                      <a:gd name="T5" fmla="*/ 263 h 444"/>
                      <a:gd name="T6" fmla="*/ 584 w 588"/>
                      <a:gd name="T7" fmla="*/ 296 h 444"/>
                      <a:gd name="T8" fmla="*/ 575 w 588"/>
                      <a:gd name="T9" fmla="*/ 350 h 444"/>
                      <a:gd name="T10" fmla="*/ 560 w 588"/>
                      <a:gd name="T11" fmla="*/ 398 h 444"/>
                      <a:gd name="T12" fmla="*/ 546 w 588"/>
                      <a:gd name="T13" fmla="*/ 428 h 444"/>
                      <a:gd name="T14" fmla="*/ 533 w 588"/>
                      <a:gd name="T15" fmla="*/ 442 h 444"/>
                      <a:gd name="T16" fmla="*/ 498 w 588"/>
                      <a:gd name="T17" fmla="*/ 422 h 444"/>
                      <a:gd name="T18" fmla="*/ 457 w 588"/>
                      <a:gd name="T19" fmla="*/ 399 h 444"/>
                      <a:gd name="T20" fmla="*/ 479 w 588"/>
                      <a:gd name="T21" fmla="*/ 335 h 444"/>
                      <a:gd name="T22" fmla="*/ 479 w 588"/>
                      <a:gd name="T23" fmla="*/ 263 h 444"/>
                      <a:gd name="T24" fmla="*/ 421 w 588"/>
                      <a:gd name="T25" fmla="*/ 214 h 444"/>
                      <a:gd name="T26" fmla="*/ 342 w 588"/>
                      <a:gd name="T27" fmla="*/ 162 h 444"/>
                      <a:gd name="T28" fmla="*/ 320 w 588"/>
                      <a:gd name="T29" fmla="*/ 169 h 444"/>
                      <a:gd name="T30" fmla="*/ 280 w 588"/>
                      <a:gd name="T31" fmla="*/ 181 h 444"/>
                      <a:gd name="T32" fmla="*/ 282 w 588"/>
                      <a:gd name="T33" fmla="*/ 312 h 444"/>
                      <a:gd name="T34" fmla="*/ 229 w 588"/>
                      <a:gd name="T35" fmla="*/ 360 h 444"/>
                      <a:gd name="T36" fmla="*/ 181 w 588"/>
                      <a:gd name="T37" fmla="*/ 374 h 444"/>
                      <a:gd name="T38" fmla="*/ 137 w 588"/>
                      <a:gd name="T39" fmla="*/ 398 h 444"/>
                      <a:gd name="T40" fmla="*/ 83 w 588"/>
                      <a:gd name="T41" fmla="*/ 431 h 444"/>
                      <a:gd name="T42" fmla="*/ 49 w 588"/>
                      <a:gd name="T43" fmla="*/ 438 h 444"/>
                      <a:gd name="T44" fmla="*/ 8 w 588"/>
                      <a:gd name="T45" fmla="*/ 411 h 444"/>
                      <a:gd name="T46" fmla="*/ 15 w 588"/>
                      <a:gd name="T47" fmla="*/ 380 h 444"/>
                      <a:gd name="T48" fmla="*/ 51 w 588"/>
                      <a:gd name="T49" fmla="*/ 357 h 444"/>
                      <a:gd name="T50" fmla="*/ 85 w 588"/>
                      <a:gd name="T51" fmla="*/ 327 h 444"/>
                      <a:gd name="T52" fmla="*/ 122 w 588"/>
                      <a:gd name="T53" fmla="*/ 299 h 444"/>
                      <a:gd name="T54" fmla="*/ 176 w 588"/>
                      <a:gd name="T55" fmla="*/ 260 h 444"/>
                      <a:gd name="T56" fmla="*/ 187 w 588"/>
                      <a:gd name="T57" fmla="*/ 240 h 444"/>
                      <a:gd name="T58" fmla="*/ 154 w 588"/>
                      <a:gd name="T59" fmla="*/ 169 h 444"/>
                      <a:gd name="T60" fmla="*/ 136 w 588"/>
                      <a:gd name="T61" fmla="*/ 117 h 444"/>
                      <a:gd name="T62" fmla="*/ 180 w 588"/>
                      <a:gd name="T63" fmla="*/ 50 h 444"/>
                      <a:gd name="T64" fmla="*/ 231 w 588"/>
                      <a:gd name="T65" fmla="*/ 0 h 444"/>
                      <a:gd name="T66" fmla="*/ 263 w 588"/>
                      <a:gd name="T67" fmla="*/ 24 h 444"/>
                      <a:gd name="T68" fmla="*/ 303 w 588"/>
                      <a:gd name="T69" fmla="*/ 35 h 444"/>
                      <a:gd name="T70" fmla="*/ 344 w 588"/>
                      <a:gd name="T71" fmla="*/ 33 h 444"/>
                      <a:gd name="T72" fmla="*/ 360 w 588"/>
                      <a:gd name="T73" fmla="*/ 42 h 444"/>
                      <a:gd name="T74" fmla="*/ 385 w 588"/>
                      <a:gd name="T75" fmla="*/ 33 h 444"/>
                      <a:gd name="T76" fmla="*/ 420 w 588"/>
                      <a:gd name="T77" fmla="*/ 13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588" h="444">
                        <a:moveTo>
                          <a:pt x="426" y="39"/>
                        </a:moveTo>
                        <a:lnTo>
                          <a:pt x="464" y="71"/>
                        </a:lnTo>
                        <a:lnTo>
                          <a:pt x="506" y="124"/>
                        </a:lnTo>
                        <a:lnTo>
                          <a:pt x="570" y="205"/>
                        </a:lnTo>
                        <a:lnTo>
                          <a:pt x="578" y="225"/>
                        </a:lnTo>
                        <a:lnTo>
                          <a:pt x="584" y="263"/>
                        </a:lnTo>
                        <a:lnTo>
                          <a:pt x="588" y="276"/>
                        </a:lnTo>
                        <a:lnTo>
                          <a:pt x="584" y="296"/>
                        </a:lnTo>
                        <a:lnTo>
                          <a:pt x="582" y="320"/>
                        </a:lnTo>
                        <a:lnTo>
                          <a:pt x="575" y="350"/>
                        </a:lnTo>
                        <a:lnTo>
                          <a:pt x="574" y="369"/>
                        </a:lnTo>
                        <a:lnTo>
                          <a:pt x="560" y="398"/>
                        </a:lnTo>
                        <a:lnTo>
                          <a:pt x="555" y="415"/>
                        </a:lnTo>
                        <a:lnTo>
                          <a:pt x="546" y="428"/>
                        </a:lnTo>
                        <a:lnTo>
                          <a:pt x="544" y="444"/>
                        </a:lnTo>
                        <a:lnTo>
                          <a:pt x="533" y="442"/>
                        </a:lnTo>
                        <a:lnTo>
                          <a:pt x="512" y="422"/>
                        </a:lnTo>
                        <a:lnTo>
                          <a:pt x="498" y="422"/>
                        </a:lnTo>
                        <a:lnTo>
                          <a:pt x="457" y="415"/>
                        </a:lnTo>
                        <a:lnTo>
                          <a:pt x="457" y="399"/>
                        </a:lnTo>
                        <a:lnTo>
                          <a:pt x="473" y="382"/>
                        </a:lnTo>
                        <a:lnTo>
                          <a:pt x="479" y="335"/>
                        </a:lnTo>
                        <a:lnTo>
                          <a:pt x="484" y="299"/>
                        </a:lnTo>
                        <a:lnTo>
                          <a:pt x="479" y="263"/>
                        </a:lnTo>
                        <a:lnTo>
                          <a:pt x="443" y="227"/>
                        </a:lnTo>
                        <a:lnTo>
                          <a:pt x="421" y="214"/>
                        </a:lnTo>
                        <a:lnTo>
                          <a:pt x="399" y="201"/>
                        </a:lnTo>
                        <a:lnTo>
                          <a:pt x="342" y="162"/>
                        </a:lnTo>
                        <a:lnTo>
                          <a:pt x="330" y="165"/>
                        </a:lnTo>
                        <a:lnTo>
                          <a:pt x="320" y="169"/>
                        </a:lnTo>
                        <a:lnTo>
                          <a:pt x="304" y="169"/>
                        </a:lnTo>
                        <a:lnTo>
                          <a:pt x="280" y="181"/>
                        </a:lnTo>
                        <a:lnTo>
                          <a:pt x="282" y="250"/>
                        </a:lnTo>
                        <a:lnTo>
                          <a:pt x="282" y="312"/>
                        </a:lnTo>
                        <a:lnTo>
                          <a:pt x="267" y="335"/>
                        </a:lnTo>
                        <a:lnTo>
                          <a:pt x="229" y="360"/>
                        </a:lnTo>
                        <a:lnTo>
                          <a:pt x="211" y="364"/>
                        </a:lnTo>
                        <a:lnTo>
                          <a:pt x="181" y="374"/>
                        </a:lnTo>
                        <a:lnTo>
                          <a:pt x="148" y="389"/>
                        </a:lnTo>
                        <a:lnTo>
                          <a:pt x="137" y="398"/>
                        </a:lnTo>
                        <a:lnTo>
                          <a:pt x="118" y="418"/>
                        </a:lnTo>
                        <a:lnTo>
                          <a:pt x="83" y="431"/>
                        </a:lnTo>
                        <a:lnTo>
                          <a:pt x="77" y="442"/>
                        </a:lnTo>
                        <a:lnTo>
                          <a:pt x="49" y="438"/>
                        </a:lnTo>
                        <a:lnTo>
                          <a:pt x="28" y="440"/>
                        </a:lnTo>
                        <a:lnTo>
                          <a:pt x="8" y="411"/>
                        </a:lnTo>
                        <a:lnTo>
                          <a:pt x="0" y="386"/>
                        </a:lnTo>
                        <a:lnTo>
                          <a:pt x="15" y="380"/>
                        </a:lnTo>
                        <a:lnTo>
                          <a:pt x="36" y="364"/>
                        </a:lnTo>
                        <a:lnTo>
                          <a:pt x="51" y="357"/>
                        </a:lnTo>
                        <a:lnTo>
                          <a:pt x="67" y="335"/>
                        </a:lnTo>
                        <a:lnTo>
                          <a:pt x="85" y="327"/>
                        </a:lnTo>
                        <a:lnTo>
                          <a:pt x="104" y="320"/>
                        </a:lnTo>
                        <a:lnTo>
                          <a:pt x="122" y="299"/>
                        </a:lnTo>
                        <a:lnTo>
                          <a:pt x="146" y="279"/>
                        </a:lnTo>
                        <a:lnTo>
                          <a:pt x="176" y="260"/>
                        </a:lnTo>
                        <a:lnTo>
                          <a:pt x="185" y="260"/>
                        </a:lnTo>
                        <a:lnTo>
                          <a:pt x="187" y="240"/>
                        </a:lnTo>
                        <a:lnTo>
                          <a:pt x="152" y="189"/>
                        </a:lnTo>
                        <a:lnTo>
                          <a:pt x="154" y="169"/>
                        </a:lnTo>
                        <a:lnTo>
                          <a:pt x="137" y="140"/>
                        </a:lnTo>
                        <a:lnTo>
                          <a:pt x="136" y="117"/>
                        </a:lnTo>
                        <a:lnTo>
                          <a:pt x="155" y="74"/>
                        </a:lnTo>
                        <a:lnTo>
                          <a:pt x="180" y="50"/>
                        </a:lnTo>
                        <a:lnTo>
                          <a:pt x="223" y="29"/>
                        </a:lnTo>
                        <a:lnTo>
                          <a:pt x="231" y="0"/>
                        </a:lnTo>
                        <a:lnTo>
                          <a:pt x="250" y="14"/>
                        </a:lnTo>
                        <a:lnTo>
                          <a:pt x="263" y="24"/>
                        </a:lnTo>
                        <a:lnTo>
                          <a:pt x="282" y="35"/>
                        </a:lnTo>
                        <a:lnTo>
                          <a:pt x="303" y="35"/>
                        </a:lnTo>
                        <a:lnTo>
                          <a:pt x="324" y="33"/>
                        </a:lnTo>
                        <a:lnTo>
                          <a:pt x="344" y="33"/>
                        </a:lnTo>
                        <a:lnTo>
                          <a:pt x="352" y="42"/>
                        </a:lnTo>
                        <a:lnTo>
                          <a:pt x="360" y="42"/>
                        </a:lnTo>
                        <a:lnTo>
                          <a:pt x="370" y="39"/>
                        </a:lnTo>
                        <a:lnTo>
                          <a:pt x="385" y="33"/>
                        </a:lnTo>
                        <a:lnTo>
                          <a:pt x="403" y="24"/>
                        </a:lnTo>
                        <a:lnTo>
                          <a:pt x="420" y="13"/>
                        </a:lnTo>
                        <a:lnTo>
                          <a:pt x="426" y="39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grpSp>
                <p:nvGrpSpPr>
                  <p:cNvPr id="62" name="Group 2078">
                    <a:extLst>
                      <a:ext uri="{FF2B5EF4-FFF2-40B4-BE49-F238E27FC236}">
                        <a16:creationId xmlns="" xmlns:a16="http://schemas.microsoft.com/office/drawing/2014/main" id="{B1C33F92-1A5C-4C0A-B432-B2DF2AA6EE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3" y="1676"/>
                    <a:ext cx="208" cy="75"/>
                    <a:chOff x="2923" y="1676"/>
                    <a:chExt cx="208" cy="75"/>
                  </a:xfrm>
                </p:grpSpPr>
                <p:sp>
                  <p:nvSpPr>
                    <p:cNvPr id="63" name="Freeform 2079">
                      <a:extLst>
                        <a:ext uri="{FF2B5EF4-FFF2-40B4-BE49-F238E27FC236}">
                          <a16:creationId xmlns="" xmlns:a16="http://schemas.microsoft.com/office/drawing/2014/main" id="{551C1004-A8F9-4040-B152-B64C38722A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676"/>
                      <a:ext cx="208" cy="65"/>
                    </a:xfrm>
                    <a:custGeom>
                      <a:avLst/>
                      <a:gdLst>
                        <a:gd name="T0" fmla="*/ 0 w 208"/>
                        <a:gd name="T1" fmla="*/ 13 h 65"/>
                        <a:gd name="T2" fmla="*/ 33 w 208"/>
                        <a:gd name="T3" fmla="*/ 42 h 65"/>
                        <a:gd name="T4" fmla="*/ 56 w 208"/>
                        <a:gd name="T5" fmla="*/ 58 h 65"/>
                        <a:gd name="T6" fmla="*/ 96 w 208"/>
                        <a:gd name="T7" fmla="*/ 59 h 65"/>
                        <a:gd name="T8" fmla="*/ 119 w 208"/>
                        <a:gd name="T9" fmla="*/ 55 h 65"/>
                        <a:gd name="T10" fmla="*/ 129 w 208"/>
                        <a:gd name="T11" fmla="*/ 65 h 65"/>
                        <a:gd name="T12" fmla="*/ 152 w 208"/>
                        <a:gd name="T13" fmla="*/ 59 h 65"/>
                        <a:gd name="T14" fmla="*/ 181 w 208"/>
                        <a:gd name="T15" fmla="*/ 49 h 65"/>
                        <a:gd name="T16" fmla="*/ 206 w 208"/>
                        <a:gd name="T17" fmla="*/ 32 h 65"/>
                        <a:gd name="T18" fmla="*/ 208 w 208"/>
                        <a:gd name="T19" fmla="*/ 17 h 65"/>
                        <a:gd name="T20" fmla="*/ 190 w 208"/>
                        <a:gd name="T21" fmla="*/ 24 h 65"/>
                        <a:gd name="T22" fmla="*/ 175 w 208"/>
                        <a:gd name="T23" fmla="*/ 33 h 65"/>
                        <a:gd name="T24" fmla="*/ 151 w 208"/>
                        <a:gd name="T25" fmla="*/ 33 h 65"/>
                        <a:gd name="T26" fmla="*/ 136 w 208"/>
                        <a:gd name="T27" fmla="*/ 30 h 65"/>
                        <a:gd name="T28" fmla="*/ 110 w 208"/>
                        <a:gd name="T29" fmla="*/ 29 h 65"/>
                        <a:gd name="T30" fmla="*/ 78 w 208"/>
                        <a:gd name="T31" fmla="*/ 26 h 65"/>
                        <a:gd name="T32" fmla="*/ 41 w 208"/>
                        <a:gd name="T33" fmla="*/ 11 h 65"/>
                        <a:gd name="T34" fmla="*/ 29 w 208"/>
                        <a:gd name="T35" fmla="*/ 0 h 65"/>
                        <a:gd name="T36" fmla="*/ 0 w 208"/>
                        <a:gd name="T37" fmla="*/ 1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208" h="65">
                          <a:moveTo>
                            <a:pt x="0" y="13"/>
                          </a:moveTo>
                          <a:lnTo>
                            <a:pt x="33" y="42"/>
                          </a:lnTo>
                          <a:lnTo>
                            <a:pt x="56" y="58"/>
                          </a:lnTo>
                          <a:lnTo>
                            <a:pt x="96" y="59"/>
                          </a:lnTo>
                          <a:lnTo>
                            <a:pt x="119" y="55"/>
                          </a:lnTo>
                          <a:lnTo>
                            <a:pt x="129" y="65"/>
                          </a:lnTo>
                          <a:lnTo>
                            <a:pt x="152" y="59"/>
                          </a:lnTo>
                          <a:lnTo>
                            <a:pt x="181" y="49"/>
                          </a:lnTo>
                          <a:lnTo>
                            <a:pt x="206" y="32"/>
                          </a:lnTo>
                          <a:lnTo>
                            <a:pt x="208" y="17"/>
                          </a:lnTo>
                          <a:lnTo>
                            <a:pt x="190" y="24"/>
                          </a:lnTo>
                          <a:lnTo>
                            <a:pt x="175" y="33"/>
                          </a:lnTo>
                          <a:lnTo>
                            <a:pt x="151" y="33"/>
                          </a:lnTo>
                          <a:lnTo>
                            <a:pt x="136" y="30"/>
                          </a:lnTo>
                          <a:lnTo>
                            <a:pt x="110" y="29"/>
                          </a:lnTo>
                          <a:lnTo>
                            <a:pt x="78" y="26"/>
                          </a:lnTo>
                          <a:lnTo>
                            <a:pt x="41" y="11"/>
                          </a:lnTo>
                          <a:lnTo>
                            <a:pt x="29" y="0"/>
                          </a:lnTo>
                          <a:lnTo>
                            <a:pt x="0" y="13"/>
                          </a:lnTo>
                          <a:close/>
                        </a:path>
                      </a:pathLst>
                    </a:custGeom>
                    <a:solidFill>
                      <a:srgbClr val="A08060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  <p:sp>
                  <p:nvSpPr>
                    <p:cNvPr id="64" name="Freeform 2080">
                      <a:extLst>
                        <a:ext uri="{FF2B5EF4-FFF2-40B4-BE49-F238E27FC236}">
                          <a16:creationId xmlns="" xmlns:a16="http://schemas.microsoft.com/office/drawing/2014/main" id="{DFD73B40-3B15-4093-8A4B-C7A74E8F38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1" y="1689"/>
                      <a:ext cx="62" cy="62"/>
                    </a:xfrm>
                    <a:custGeom>
                      <a:avLst/>
                      <a:gdLst>
                        <a:gd name="T0" fmla="*/ 8 w 62"/>
                        <a:gd name="T1" fmla="*/ 0 h 62"/>
                        <a:gd name="T2" fmla="*/ 0 w 62"/>
                        <a:gd name="T3" fmla="*/ 53 h 62"/>
                        <a:gd name="T4" fmla="*/ 52 w 62"/>
                        <a:gd name="T5" fmla="*/ 62 h 62"/>
                        <a:gd name="T6" fmla="*/ 62 w 62"/>
                        <a:gd name="T7" fmla="*/ 7 h 62"/>
                        <a:gd name="T8" fmla="*/ 8 w 62"/>
                        <a:gd name="T9" fmla="*/ 0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2" h="62">
                          <a:moveTo>
                            <a:pt x="8" y="0"/>
                          </a:moveTo>
                          <a:lnTo>
                            <a:pt x="0" y="53"/>
                          </a:lnTo>
                          <a:lnTo>
                            <a:pt x="52" y="62"/>
                          </a:lnTo>
                          <a:lnTo>
                            <a:pt x="62" y="7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C04000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  <p:sp>
                  <p:nvSpPr>
                    <p:cNvPr id="65" name="Freeform 2081">
                      <a:extLst>
                        <a:ext uri="{FF2B5EF4-FFF2-40B4-BE49-F238E27FC236}">
                          <a16:creationId xmlns="" xmlns:a16="http://schemas.microsoft.com/office/drawing/2014/main" id="{CBE86710-DAF7-4F38-A396-E3BD7910AD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8" y="1705"/>
                      <a:ext cx="24" cy="30"/>
                    </a:xfrm>
                    <a:custGeom>
                      <a:avLst/>
                      <a:gdLst>
                        <a:gd name="T0" fmla="*/ 1 w 24"/>
                        <a:gd name="T1" fmla="*/ 0 h 30"/>
                        <a:gd name="T2" fmla="*/ 0 w 24"/>
                        <a:gd name="T3" fmla="*/ 26 h 30"/>
                        <a:gd name="T4" fmla="*/ 22 w 24"/>
                        <a:gd name="T5" fmla="*/ 30 h 30"/>
                        <a:gd name="T6" fmla="*/ 24 w 24"/>
                        <a:gd name="T7" fmla="*/ 3 h 30"/>
                        <a:gd name="T8" fmla="*/ 1 w 24"/>
                        <a:gd name="T9" fmla="*/ 0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30">
                          <a:moveTo>
                            <a:pt x="1" y="0"/>
                          </a:moveTo>
                          <a:lnTo>
                            <a:pt x="0" y="26"/>
                          </a:lnTo>
                          <a:lnTo>
                            <a:pt x="22" y="30"/>
                          </a:lnTo>
                          <a:lnTo>
                            <a:pt x="24" y="3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806040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</p:grpSp>
            </p:grpSp>
            <p:sp>
              <p:nvSpPr>
                <p:cNvPr id="59" name="Freeform 2082">
                  <a:extLst>
                    <a:ext uri="{FF2B5EF4-FFF2-40B4-BE49-F238E27FC236}">
                      <a16:creationId xmlns="" xmlns:a16="http://schemas.microsoft.com/office/drawing/2014/main" id="{EDAD6505-5E2F-497F-B0A4-F15A1FF995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9" y="1385"/>
                  <a:ext cx="74" cy="97"/>
                </a:xfrm>
                <a:custGeom>
                  <a:avLst/>
                  <a:gdLst>
                    <a:gd name="T0" fmla="*/ 58 w 74"/>
                    <a:gd name="T1" fmla="*/ 0 h 97"/>
                    <a:gd name="T2" fmla="*/ 63 w 74"/>
                    <a:gd name="T3" fmla="*/ 23 h 97"/>
                    <a:gd name="T4" fmla="*/ 70 w 74"/>
                    <a:gd name="T5" fmla="*/ 42 h 97"/>
                    <a:gd name="T6" fmla="*/ 74 w 74"/>
                    <a:gd name="T7" fmla="*/ 77 h 97"/>
                    <a:gd name="T8" fmla="*/ 37 w 74"/>
                    <a:gd name="T9" fmla="*/ 77 h 97"/>
                    <a:gd name="T10" fmla="*/ 34 w 74"/>
                    <a:gd name="T11" fmla="*/ 72 h 97"/>
                    <a:gd name="T12" fmla="*/ 0 w 74"/>
                    <a:gd name="T13" fmla="*/ 97 h 97"/>
                    <a:gd name="T14" fmla="*/ 18 w 74"/>
                    <a:gd name="T15" fmla="*/ 58 h 97"/>
                    <a:gd name="T16" fmla="*/ 37 w 74"/>
                    <a:gd name="T17" fmla="*/ 25 h 97"/>
                    <a:gd name="T18" fmla="*/ 58 w 74"/>
                    <a:gd name="T19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97">
                      <a:moveTo>
                        <a:pt x="58" y="0"/>
                      </a:moveTo>
                      <a:lnTo>
                        <a:pt x="63" y="23"/>
                      </a:lnTo>
                      <a:lnTo>
                        <a:pt x="70" y="42"/>
                      </a:lnTo>
                      <a:lnTo>
                        <a:pt x="74" y="77"/>
                      </a:lnTo>
                      <a:lnTo>
                        <a:pt x="37" y="77"/>
                      </a:lnTo>
                      <a:lnTo>
                        <a:pt x="34" y="72"/>
                      </a:lnTo>
                      <a:lnTo>
                        <a:pt x="0" y="97"/>
                      </a:lnTo>
                      <a:lnTo>
                        <a:pt x="18" y="58"/>
                      </a:lnTo>
                      <a:lnTo>
                        <a:pt x="37" y="2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A0C0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</p:grpSp>
          <p:grpSp>
            <p:nvGrpSpPr>
              <p:cNvPr id="27" name="Group 2083">
                <a:extLst>
                  <a:ext uri="{FF2B5EF4-FFF2-40B4-BE49-F238E27FC236}">
                    <a16:creationId xmlns="" xmlns:a16="http://schemas.microsoft.com/office/drawing/2014/main" id="{AF4B2C0E-28C5-4FE3-80D2-CF752AF54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77" y="1196"/>
                <a:ext cx="991" cy="640"/>
                <a:chOff x="2577" y="1196"/>
                <a:chExt cx="991" cy="640"/>
              </a:xfrm>
            </p:grpSpPr>
            <p:grpSp>
              <p:nvGrpSpPr>
                <p:cNvPr id="28" name="Group 2084">
                  <a:extLst>
                    <a:ext uri="{FF2B5EF4-FFF2-40B4-BE49-F238E27FC236}">
                      <a16:creationId xmlns="" xmlns:a16="http://schemas.microsoft.com/office/drawing/2014/main" id="{1BDFDD01-1FD9-4E88-95D4-FA3311AAEF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61" y="1196"/>
                  <a:ext cx="232" cy="298"/>
                  <a:chOff x="3161" y="1196"/>
                  <a:chExt cx="232" cy="298"/>
                </a:xfrm>
              </p:grpSpPr>
              <p:sp>
                <p:nvSpPr>
                  <p:cNvPr id="52" name="Freeform 2085">
                    <a:extLst>
                      <a:ext uri="{FF2B5EF4-FFF2-40B4-BE49-F238E27FC236}">
                        <a16:creationId xmlns="" xmlns:a16="http://schemas.microsoft.com/office/drawing/2014/main" id="{6616FD85-6DE4-417F-8AAF-39CE80DD83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1230"/>
                    <a:ext cx="229" cy="264"/>
                  </a:xfrm>
                  <a:custGeom>
                    <a:avLst/>
                    <a:gdLst>
                      <a:gd name="T0" fmla="*/ 208 w 229"/>
                      <a:gd name="T1" fmla="*/ 18 h 264"/>
                      <a:gd name="T2" fmla="*/ 156 w 229"/>
                      <a:gd name="T3" fmla="*/ 0 h 264"/>
                      <a:gd name="T4" fmla="*/ 112 w 229"/>
                      <a:gd name="T5" fmla="*/ 22 h 264"/>
                      <a:gd name="T6" fmla="*/ 81 w 229"/>
                      <a:gd name="T7" fmla="*/ 54 h 264"/>
                      <a:gd name="T8" fmla="*/ 70 w 229"/>
                      <a:gd name="T9" fmla="*/ 83 h 264"/>
                      <a:gd name="T10" fmla="*/ 52 w 229"/>
                      <a:gd name="T11" fmla="*/ 116 h 264"/>
                      <a:gd name="T12" fmla="*/ 35 w 229"/>
                      <a:gd name="T13" fmla="*/ 109 h 264"/>
                      <a:gd name="T14" fmla="*/ 9 w 229"/>
                      <a:gd name="T15" fmla="*/ 125 h 264"/>
                      <a:gd name="T16" fmla="*/ 0 w 229"/>
                      <a:gd name="T17" fmla="*/ 148 h 264"/>
                      <a:gd name="T18" fmla="*/ 6 w 229"/>
                      <a:gd name="T19" fmla="*/ 188 h 264"/>
                      <a:gd name="T20" fmla="*/ 13 w 229"/>
                      <a:gd name="T21" fmla="*/ 220 h 264"/>
                      <a:gd name="T22" fmla="*/ 31 w 229"/>
                      <a:gd name="T23" fmla="*/ 245 h 264"/>
                      <a:gd name="T24" fmla="*/ 65 w 229"/>
                      <a:gd name="T25" fmla="*/ 252 h 264"/>
                      <a:gd name="T26" fmla="*/ 97 w 229"/>
                      <a:gd name="T27" fmla="*/ 264 h 264"/>
                      <a:gd name="T28" fmla="*/ 126 w 229"/>
                      <a:gd name="T29" fmla="*/ 223 h 264"/>
                      <a:gd name="T30" fmla="*/ 122 w 229"/>
                      <a:gd name="T31" fmla="*/ 194 h 264"/>
                      <a:gd name="T32" fmla="*/ 107 w 229"/>
                      <a:gd name="T33" fmla="*/ 201 h 264"/>
                      <a:gd name="T34" fmla="*/ 92 w 229"/>
                      <a:gd name="T35" fmla="*/ 201 h 264"/>
                      <a:gd name="T36" fmla="*/ 83 w 229"/>
                      <a:gd name="T37" fmla="*/ 194 h 264"/>
                      <a:gd name="T38" fmla="*/ 79 w 229"/>
                      <a:gd name="T39" fmla="*/ 184 h 264"/>
                      <a:gd name="T40" fmla="*/ 97 w 229"/>
                      <a:gd name="T41" fmla="*/ 161 h 264"/>
                      <a:gd name="T42" fmla="*/ 111 w 229"/>
                      <a:gd name="T43" fmla="*/ 142 h 264"/>
                      <a:gd name="T44" fmla="*/ 146 w 229"/>
                      <a:gd name="T45" fmla="*/ 146 h 264"/>
                      <a:gd name="T46" fmla="*/ 148 w 229"/>
                      <a:gd name="T47" fmla="*/ 120 h 264"/>
                      <a:gd name="T48" fmla="*/ 161 w 229"/>
                      <a:gd name="T49" fmla="*/ 135 h 264"/>
                      <a:gd name="T50" fmla="*/ 161 w 229"/>
                      <a:gd name="T51" fmla="*/ 152 h 264"/>
                      <a:gd name="T52" fmla="*/ 178 w 229"/>
                      <a:gd name="T53" fmla="*/ 177 h 264"/>
                      <a:gd name="T54" fmla="*/ 203 w 229"/>
                      <a:gd name="T55" fmla="*/ 188 h 264"/>
                      <a:gd name="T56" fmla="*/ 226 w 229"/>
                      <a:gd name="T57" fmla="*/ 177 h 264"/>
                      <a:gd name="T58" fmla="*/ 228 w 229"/>
                      <a:gd name="T59" fmla="*/ 135 h 264"/>
                      <a:gd name="T60" fmla="*/ 221 w 229"/>
                      <a:gd name="T61" fmla="*/ 107 h 264"/>
                      <a:gd name="T62" fmla="*/ 228 w 229"/>
                      <a:gd name="T63" fmla="*/ 73 h 264"/>
                      <a:gd name="T64" fmla="*/ 223 w 229"/>
                      <a:gd name="T65" fmla="*/ 34 h 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29" h="264">
                        <a:moveTo>
                          <a:pt x="223" y="34"/>
                        </a:moveTo>
                        <a:lnTo>
                          <a:pt x="208" y="18"/>
                        </a:lnTo>
                        <a:lnTo>
                          <a:pt x="185" y="2"/>
                        </a:lnTo>
                        <a:lnTo>
                          <a:pt x="156" y="0"/>
                        </a:lnTo>
                        <a:lnTo>
                          <a:pt x="125" y="6"/>
                        </a:lnTo>
                        <a:lnTo>
                          <a:pt x="112" y="22"/>
                        </a:lnTo>
                        <a:lnTo>
                          <a:pt x="103" y="38"/>
                        </a:lnTo>
                        <a:lnTo>
                          <a:pt x="81" y="54"/>
                        </a:lnTo>
                        <a:lnTo>
                          <a:pt x="79" y="64"/>
                        </a:lnTo>
                        <a:lnTo>
                          <a:pt x="70" y="83"/>
                        </a:lnTo>
                        <a:lnTo>
                          <a:pt x="65" y="97"/>
                        </a:lnTo>
                        <a:lnTo>
                          <a:pt x="52" y="116"/>
                        </a:lnTo>
                        <a:lnTo>
                          <a:pt x="47" y="116"/>
                        </a:lnTo>
                        <a:lnTo>
                          <a:pt x="35" y="109"/>
                        </a:lnTo>
                        <a:lnTo>
                          <a:pt x="22" y="116"/>
                        </a:lnTo>
                        <a:lnTo>
                          <a:pt x="9" y="125"/>
                        </a:lnTo>
                        <a:lnTo>
                          <a:pt x="3" y="136"/>
                        </a:lnTo>
                        <a:lnTo>
                          <a:pt x="0" y="148"/>
                        </a:lnTo>
                        <a:lnTo>
                          <a:pt x="0" y="170"/>
                        </a:lnTo>
                        <a:lnTo>
                          <a:pt x="6" y="188"/>
                        </a:lnTo>
                        <a:lnTo>
                          <a:pt x="11" y="198"/>
                        </a:lnTo>
                        <a:lnTo>
                          <a:pt x="13" y="220"/>
                        </a:lnTo>
                        <a:lnTo>
                          <a:pt x="20" y="232"/>
                        </a:lnTo>
                        <a:lnTo>
                          <a:pt x="31" y="245"/>
                        </a:lnTo>
                        <a:lnTo>
                          <a:pt x="47" y="252"/>
                        </a:lnTo>
                        <a:lnTo>
                          <a:pt x="65" y="252"/>
                        </a:lnTo>
                        <a:lnTo>
                          <a:pt x="75" y="264"/>
                        </a:lnTo>
                        <a:lnTo>
                          <a:pt x="97" y="264"/>
                        </a:lnTo>
                        <a:lnTo>
                          <a:pt x="113" y="252"/>
                        </a:lnTo>
                        <a:lnTo>
                          <a:pt x="126" y="223"/>
                        </a:lnTo>
                        <a:lnTo>
                          <a:pt x="128" y="198"/>
                        </a:lnTo>
                        <a:lnTo>
                          <a:pt x="122" y="194"/>
                        </a:lnTo>
                        <a:lnTo>
                          <a:pt x="116" y="194"/>
                        </a:lnTo>
                        <a:lnTo>
                          <a:pt x="107" y="201"/>
                        </a:lnTo>
                        <a:lnTo>
                          <a:pt x="99" y="210"/>
                        </a:lnTo>
                        <a:lnTo>
                          <a:pt x="92" y="201"/>
                        </a:lnTo>
                        <a:lnTo>
                          <a:pt x="89" y="201"/>
                        </a:lnTo>
                        <a:lnTo>
                          <a:pt x="83" y="194"/>
                        </a:lnTo>
                        <a:lnTo>
                          <a:pt x="81" y="190"/>
                        </a:lnTo>
                        <a:lnTo>
                          <a:pt x="79" y="184"/>
                        </a:lnTo>
                        <a:lnTo>
                          <a:pt x="89" y="174"/>
                        </a:lnTo>
                        <a:lnTo>
                          <a:pt x="97" y="161"/>
                        </a:lnTo>
                        <a:lnTo>
                          <a:pt x="101" y="148"/>
                        </a:lnTo>
                        <a:lnTo>
                          <a:pt x="111" y="142"/>
                        </a:lnTo>
                        <a:lnTo>
                          <a:pt x="143" y="154"/>
                        </a:lnTo>
                        <a:lnTo>
                          <a:pt x="146" y="146"/>
                        </a:lnTo>
                        <a:lnTo>
                          <a:pt x="148" y="132"/>
                        </a:lnTo>
                        <a:lnTo>
                          <a:pt x="148" y="120"/>
                        </a:lnTo>
                        <a:lnTo>
                          <a:pt x="160" y="130"/>
                        </a:lnTo>
                        <a:lnTo>
                          <a:pt x="161" y="135"/>
                        </a:lnTo>
                        <a:lnTo>
                          <a:pt x="162" y="145"/>
                        </a:lnTo>
                        <a:lnTo>
                          <a:pt x="161" y="152"/>
                        </a:lnTo>
                        <a:lnTo>
                          <a:pt x="166" y="165"/>
                        </a:lnTo>
                        <a:lnTo>
                          <a:pt x="178" y="177"/>
                        </a:lnTo>
                        <a:lnTo>
                          <a:pt x="190" y="185"/>
                        </a:lnTo>
                        <a:lnTo>
                          <a:pt x="203" y="188"/>
                        </a:lnTo>
                        <a:lnTo>
                          <a:pt x="210" y="185"/>
                        </a:lnTo>
                        <a:lnTo>
                          <a:pt x="226" y="177"/>
                        </a:lnTo>
                        <a:lnTo>
                          <a:pt x="229" y="154"/>
                        </a:lnTo>
                        <a:lnTo>
                          <a:pt x="228" y="135"/>
                        </a:lnTo>
                        <a:lnTo>
                          <a:pt x="224" y="117"/>
                        </a:lnTo>
                        <a:lnTo>
                          <a:pt x="221" y="107"/>
                        </a:lnTo>
                        <a:lnTo>
                          <a:pt x="225" y="97"/>
                        </a:lnTo>
                        <a:lnTo>
                          <a:pt x="228" y="73"/>
                        </a:lnTo>
                        <a:lnTo>
                          <a:pt x="226" y="55"/>
                        </a:lnTo>
                        <a:lnTo>
                          <a:pt x="223" y="34"/>
                        </a:lnTo>
                        <a:close/>
                      </a:path>
                    </a:pathLst>
                  </a:custGeom>
                  <a:solidFill>
                    <a:srgbClr val="E0A08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53" name="Freeform 2086">
                    <a:extLst>
                      <a:ext uri="{FF2B5EF4-FFF2-40B4-BE49-F238E27FC236}">
                        <a16:creationId xmlns="" xmlns:a16="http://schemas.microsoft.com/office/drawing/2014/main" id="{78E143A9-31A9-4325-9CF5-6A8898D4B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8" y="1196"/>
                    <a:ext cx="175" cy="146"/>
                  </a:xfrm>
                  <a:custGeom>
                    <a:avLst/>
                    <a:gdLst>
                      <a:gd name="T0" fmla="*/ 0 w 175"/>
                      <a:gd name="T1" fmla="*/ 133 h 146"/>
                      <a:gd name="T2" fmla="*/ 14 w 175"/>
                      <a:gd name="T3" fmla="*/ 133 h 146"/>
                      <a:gd name="T4" fmla="*/ 26 w 175"/>
                      <a:gd name="T5" fmla="*/ 125 h 146"/>
                      <a:gd name="T6" fmla="*/ 40 w 175"/>
                      <a:gd name="T7" fmla="*/ 112 h 146"/>
                      <a:gd name="T8" fmla="*/ 40 w 175"/>
                      <a:gd name="T9" fmla="*/ 141 h 146"/>
                      <a:gd name="T10" fmla="*/ 54 w 175"/>
                      <a:gd name="T11" fmla="*/ 146 h 146"/>
                      <a:gd name="T12" fmla="*/ 63 w 175"/>
                      <a:gd name="T13" fmla="*/ 133 h 146"/>
                      <a:gd name="T14" fmla="*/ 73 w 175"/>
                      <a:gd name="T15" fmla="*/ 115 h 146"/>
                      <a:gd name="T16" fmla="*/ 73 w 175"/>
                      <a:gd name="T17" fmla="*/ 108 h 146"/>
                      <a:gd name="T18" fmla="*/ 82 w 175"/>
                      <a:gd name="T19" fmla="*/ 111 h 146"/>
                      <a:gd name="T20" fmla="*/ 99 w 175"/>
                      <a:gd name="T21" fmla="*/ 107 h 146"/>
                      <a:gd name="T22" fmla="*/ 103 w 175"/>
                      <a:gd name="T23" fmla="*/ 102 h 146"/>
                      <a:gd name="T24" fmla="*/ 103 w 175"/>
                      <a:gd name="T25" fmla="*/ 88 h 146"/>
                      <a:gd name="T26" fmla="*/ 115 w 175"/>
                      <a:gd name="T27" fmla="*/ 85 h 146"/>
                      <a:gd name="T28" fmla="*/ 121 w 175"/>
                      <a:gd name="T29" fmla="*/ 76 h 146"/>
                      <a:gd name="T30" fmla="*/ 135 w 175"/>
                      <a:gd name="T31" fmla="*/ 76 h 146"/>
                      <a:gd name="T32" fmla="*/ 146 w 175"/>
                      <a:gd name="T33" fmla="*/ 86 h 146"/>
                      <a:gd name="T34" fmla="*/ 157 w 175"/>
                      <a:gd name="T35" fmla="*/ 88 h 146"/>
                      <a:gd name="T36" fmla="*/ 166 w 175"/>
                      <a:gd name="T37" fmla="*/ 97 h 146"/>
                      <a:gd name="T38" fmla="*/ 175 w 175"/>
                      <a:gd name="T39" fmla="*/ 98 h 146"/>
                      <a:gd name="T40" fmla="*/ 175 w 175"/>
                      <a:gd name="T41" fmla="*/ 81 h 146"/>
                      <a:gd name="T42" fmla="*/ 169 w 175"/>
                      <a:gd name="T43" fmla="*/ 56 h 146"/>
                      <a:gd name="T44" fmla="*/ 158 w 175"/>
                      <a:gd name="T45" fmla="*/ 52 h 146"/>
                      <a:gd name="T46" fmla="*/ 149 w 175"/>
                      <a:gd name="T47" fmla="*/ 40 h 146"/>
                      <a:gd name="T48" fmla="*/ 133 w 175"/>
                      <a:gd name="T49" fmla="*/ 30 h 146"/>
                      <a:gd name="T50" fmla="*/ 123 w 175"/>
                      <a:gd name="T51" fmla="*/ 26 h 146"/>
                      <a:gd name="T52" fmla="*/ 101 w 175"/>
                      <a:gd name="T53" fmla="*/ 13 h 146"/>
                      <a:gd name="T54" fmla="*/ 101 w 175"/>
                      <a:gd name="T55" fmla="*/ 10 h 146"/>
                      <a:gd name="T56" fmla="*/ 87 w 175"/>
                      <a:gd name="T57" fmla="*/ 1 h 146"/>
                      <a:gd name="T58" fmla="*/ 77 w 175"/>
                      <a:gd name="T59" fmla="*/ 0 h 146"/>
                      <a:gd name="T60" fmla="*/ 55 w 175"/>
                      <a:gd name="T61" fmla="*/ 0 h 146"/>
                      <a:gd name="T62" fmla="*/ 44 w 175"/>
                      <a:gd name="T63" fmla="*/ 10 h 146"/>
                      <a:gd name="T64" fmla="*/ 38 w 175"/>
                      <a:gd name="T65" fmla="*/ 17 h 146"/>
                      <a:gd name="T66" fmla="*/ 29 w 175"/>
                      <a:gd name="T67" fmla="*/ 26 h 146"/>
                      <a:gd name="T68" fmla="*/ 28 w 175"/>
                      <a:gd name="T69" fmla="*/ 42 h 146"/>
                      <a:gd name="T70" fmla="*/ 33 w 175"/>
                      <a:gd name="T71" fmla="*/ 47 h 146"/>
                      <a:gd name="T72" fmla="*/ 35 w 175"/>
                      <a:gd name="T73" fmla="*/ 52 h 146"/>
                      <a:gd name="T74" fmla="*/ 26 w 175"/>
                      <a:gd name="T75" fmla="*/ 52 h 146"/>
                      <a:gd name="T76" fmla="*/ 18 w 175"/>
                      <a:gd name="T77" fmla="*/ 55 h 146"/>
                      <a:gd name="T78" fmla="*/ 14 w 175"/>
                      <a:gd name="T79" fmla="*/ 63 h 146"/>
                      <a:gd name="T80" fmla="*/ 13 w 175"/>
                      <a:gd name="T81" fmla="*/ 76 h 146"/>
                      <a:gd name="T82" fmla="*/ 20 w 175"/>
                      <a:gd name="T83" fmla="*/ 85 h 146"/>
                      <a:gd name="T84" fmla="*/ 11 w 175"/>
                      <a:gd name="T85" fmla="*/ 94 h 146"/>
                      <a:gd name="T86" fmla="*/ 8 w 175"/>
                      <a:gd name="T87" fmla="*/ 105 h 146"/>
                      <a:gd name="T88" fmla="*/ 4 w 175"/>
                      <a:gd name="T89" fmla="*/ 118 h 146"/>
                      <a:gd name="T90" fmla="*/ 0 w 175"/>
                      <a:gd name="T91" fmla="*/ 133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75" h="146">
                        <a:moveTo>
                          <a:pt x="0" y="133"/>
                        </a:moveTo>
                        <a:lnTo>
                          <a:pt x="14" y="133"/>
                        </a:lnTo>
                        <a:lnTo>
                          <a:pt x="26" y="125"/>
                        </a:lnTo>
                        <a:lnTo>
                          <a:pt x="40" y="112"/>
                        </a:lnTo>
                        <a:lnTo>
                          <a:pt x="40" y="141"/>
                        </a:lnTo>
                        <a:lnTo>
                          <a:pt x="54" y="146"/>
                        </a:lnTo>
                        <a:lnTo>
                          <a:pt x="63" y="133"/>
                        </a:lnTo>
                        <a:lnTo>
                          <a:pt x="73" y="115"/>
                        </a:lnTo>
                        <a:lnTo>
                          <a:pt x="73" y="108"/>
                        </a:lnTo>
                        <a:lnTo>
                          <a:pt x="82" y="111"/>
                        </a:lnTo>
                        <a:lnTo>
                          <a:pt x="99" y="107"/>
                        </a:lnTo>
                        <a:lnTo>
                          <a:pt x="103" y="102"/>
                        </a:lnTo>
                        <a:lnTo>
                          <a:pt x="103" y="88"/>
                        </a:lnTo>
                        <a:lnTo>
                          <a:pt x="115" y="85"/>
                        </a:lnTo>
                        <a:lnTo>
                          <a:pt x="121" y="76"/>
                        </a:lnTo>
                        <a:lnTo>
                          <a:pt x="135" y="76"/>
                        </a:lnTo>
                        <a:lnTo>
                          <a:pt x="146" y="86"/>
                        </a:lnTo>
                        <a:lnTo>
                          <a:pt x="157" y="88"/>
                        </a:lnTo>
                        <a:lnTo>
                          <a:pt x="166" y="97"/>
                        </a:lnTo>
                        <a:lnTo>
                          <a:pt x="175" y="98"/>
                        </a:lnTo>
                        <a:lnTo>
                          <a:pt x="175" y="81"/>
                        </a:lnTo>
                        <a:lnTo>
                          <a:pt x="169" y="56"/>
                        </a:lnTo>
                        <a:lnTo>
                          <a:pt x="158" y="52"/>
                        </a:lnTo>
                        <a:lnTo>
                          <a:pt x="149" y="40"/>
                        </a:lnTo>
                        <a:lnTo>
                          <a:pt x="133" y="30"/>
                        </a:lnTo>
                        <a:lnTo>
                          <a:pt x="123" y="26"/>
                        </a:lnTo>
                        <a:lnTo>
                          <a:pt x="101" y="13"/>
                        </a:lnTo>
                        <a:lnTo>
                          <a:pt x="101" y="10"/>
                        </a:lnTo>
                        <a:lnTo>
                          <a:pt x="87" y="1"/>
                        </a:lnTo>
                        <a:lnTo>
                          <a:pt x="77" y="0"/>
                        </a:lnTo>
                        <a:lnTo>
                          <a:pt x="55" y="0"/>
                        </a:lnTo>
                        <a:lnTo>
                          <a:pt x="44" y="10"/>
                        </a:lnTo>
                        <a:lnTo>
                          <a:pt x="38" y="17"/>
                        </a:lnTo>
                        <a:lnTo>
                          <a:pt x="29" y="26"/>
                        </a:lnTo>
                        <a:lnTo>
                          <a:pt x="28" y="42"/>
                        </a:lnTo>
                        <a:lnTo>
                          <a:pt x="33" y="47"/>
                        </a:lnTo>
                        <a:lnTo>
                          <a:pt x="35" y="52"/>
                        </a:lnTo>
                        <a:lnTo>
                          <a:pt x="26" y="52"/>
                        </a:lnTo>
                        <a:lnTo>
                          <a:pt x="18" y="55"/>
                        </a:lnTo>
                        <a:lnTo>
                          <a:pt x="14" y="63"/>
                        </a:lnTo>
                        <a:lnTo>
                          <a:pt x="13" y="76"/>
                        </a:lnTo>
                        <a:lnTo>
                          <a:pt x="20" y="85"/>
                        </a:lnTo>
                        <a:lnTo>
                          <a:pt x="11" y="94"/>
                        </a:lnTo>
                        <a:lnTo>
                          <a:pt x="8" y="105"/>
                        </a:lnTo>
                        <a:lnTo>
                          <a:pt x="4" y="118"/>
                        </a:lnTo>
                        <a:lnTo>
                          <a:pt x="0" y="133"/>
                        </a:lnTo>
                        <a:close/>
                      </a:path>
                    </a:pathLst>
                  </a:custGeom>
                  <a:solidFill>
                    <a:srgbClr val="80400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grpSp>
                <p:nvGrpSpPr>
                  <p:cNvPr id="54" name="Group 2087">
                    <a:extLst>
                      <a:ext uri="{FF2B5EF4-FFF2-40B4-BE49-F238E27FC236}">
                        <a16:creationId xmlns="" xmlns:a16="http://schemas.microsoft.com/office/drawing/2014/main" id="{ECC2BAC3-504B-4E65-8C7C-338EFCCEE61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9" y="1306"/>
                    <a:ext cx="38" cy="28"/>
                    <a:chOff x="3339" y="1306"/>
                    <a:chExt cx="38" cy="28"/>
                  </a:xfrm>
                </p:grpSpPr>
                <p:sp>
                  <p:nvSpPr>
                    <p:cNvPr id="55" name="Freeform 2088">
                      <a:extLst>
                        <a:ext uri="{FF2B5EF4-FFF2-40B4-BE49-F238E27FC236}">
                          <a16:creationId xmlns="" xmlns:a16="http://schemas.microsoft.com/office/drawing/2014/main" id="{9A0AD9E9-0CE4-4C87-8056-A490574995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9" y="1306"/>
                      <a:ext cx="38" cy="18"/>
                    </a:xfrm>
                    <a:custGeom>
                      <a:avLst/>
                      <a:gdLst>
                        <a:gd name="T0" fmla="*/ 0 w 38"/>
                        <a:gd name="T1" fmla="*/ 18 h 18"/>
                        <a:gd name="T2" fmla="*/ 11 w 38"/>
                        <a:gd name="T3" fmla="*/ 2 h 18"/>
                        <a:gd name="T4" fmla="*/ 25 w 38"/>
                        <a:gd name="T5" fmla="*/ 0 h 18"/>
                        <a:gd name="T6" fmla="*/ 34 w 38"/>
                        <a:gd name="T7" fmla="*/ 8 h 18"/>
                        <a:gd name="T8" fmla="*/ 38 w 38"/>
                        <a:gd name="T9" fmla="*/ 18 h 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" h="18">
                          <a:moveTo>
                            <a:pt x="0" y="18"/>
                          </a:moveTo>
                          <a:lnTo>
                            <a:pt x="11" y="2"/>
                          </a:lnTo>
                          <a:lnTo>
                            <a:pt x="25" y="0"/>
                          </a:lnTo>
                          <a:lnTo>
                            <a:pt x="34" y="8"/>
                          </a:lnTo>
                          <a:lnTo>
                            <a:pt x="38" y="18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  <p:sp>
                  <p:nvSpPr>
                    <p:cNvPr id="56" name="Freeform 2089">
                      <a:extLst>
                        <a:ext uri="{FF2B5EF4-FFF2-40B4-BE49-F238E27FC236}">
                          <a16:creationId xmlns="" xmlns:a16="http://schemas.microsoft.com/office/drawing/2014/main" id="{AA98D119-286A-48F2-A767-2B2837BE1E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0" y="1324"/>
                      <a:ext cx="9" cy="10"/>
                    </a:xfrm>
                    <a:custGeom>
                      <a:avLst/>
                      <a:gdLst>
                        <a:gd name="T0" fmla="*/ 0 w 9"/>
                        <a:gd name="T1" fmla="*/ 5 h 10"/>
                        <a:gd name="T2" fmla="*/ 3 w 9"/>
                        <a:gd name="T3" fmla="*/ 0 h 10"/>
                        <a:gd name="T4" fmla="*/ 6 w 9"/>
                        <a:gd name="T5" fmla="*/ 0 h 10"/>
                        <a:gd name="T6" fmla="*/ 8 w 9"/>
                        <a:gd name="T7" fmla="*/ 3 h 10"/>
                        <a:gd name="T8" fmla="*/ 9 w 9"/>
                        <a:gd name="T9" fmla="*/ 10 h 10"/>
                        <a:gd name="T10" fmla="*/ 8 w 9"/>
                        <a:gd name="T11" fmla="*/ 9 h 10"/>
                        <a:gd name="T12" fmla="*/ 6 w 9"/>
                        <a:gd name="T13" fmla="*/ 10 h 10"/>
                        <a:gd name="T14" fmla="*/ 3 w 9"/>
                        <a:gd name="T15" fmla="*/ 10 h 10"/>
                        <a:gd name="T16" fmla="*/ 0 w 9"/>
                        <a:gd name="T17" fmla="*/ 5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9" h="10">
                          <a:moveTo>
                            <a:pt x="0" y="5"/>
                          </a:moveTo>
                          <a:lnTo>
                            <a:pt x="3" y="0"/>
                          </a:lnTo>
                          <a:lnTo>
                            <a:pt x="6" y="0"/>
                          </a:lnTo>
                          <a:lnTo>
                            <a:pt x="8" y="3"/>
                          </a:lnTo>
                          <a:lnTo>
                            <a:pt x="9" y="10"/>
                          </a:lnTo>
                          <a:lnTo>
                            <a:pt x="8" y="9"/>
                          </a:lnTo>
                          <a:lnTo>
                            <a:pt x="6" y="10"/>
                          </a:lnTo>
                          <a:lnTo>
                            <a:pt x="3" y="10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</p:grpSp>
            </p:grpSp>
            <p:grpSp>
              <p:nvGrpSpPr>
                <p:cNvPr id="29" name="Group 2090">
                  <a:extLst>
                    <a:ext uri="{FF2B5EF4-FFF2-40B4-BE49-F238E27FC236}">
                      <a16:creationId xmlns="" xmlns:a16="http://schemas.microsoft.com/office/drawing/2014/main" id="{8542A8C4-03AE-442D-BE76-AFC83574D1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72" y="1518"/>
                  <a:ext cx="396" cy="268"/>
                  <a:chOff x="3172" y="1518"/>
                  <a:chExt cx="396" cy="268"/>
                </a:xfrm>
              </p:grpSpPr>
              <p:grpSp>
                <p:nvGrpSpPr>
                  <p:cNvPr id="43" name="Group 2091">
                    <a:extLst>
                      <a:ext uri="{FF2B5EF4-FFF2-40B4-BE49-F238E27FC236}">
                        <a16:creationId xmlns="" xmlns:a16="http://schemas.microsoft.com/office/drawing/2014/main" id="{42BC98ED-A145-4810-AEE1-3879EA1EE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03" y="1630"/>
                    <a:ext cx="165" cy="156"/>
                    <a:chOff x="3403" y="1630"/>
                    <a:chExt cx="165" cy="156"/>
                  </a:xfrm>
                </p:grpSpPr>
                <p:sp>
                  <p:nvSpPr>
                    <p:cNvPr id="46" name="Freeform 2092">
                      <a:extLst>
                        <a:ext uri="{FF2B5EF4-FFF2-40B4-BE49-F238E27FC236}">
                          <a16:creationId xmlns="" xmlns:a16="http://schemas.microsoft.com/office/drawing/2014/main" id="{AEAB2D62-053E-4A0C-A7AD-FAB910435D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403" y="1630"/>
                      <a:ext cx="165" cy="156"/>
                    </a:xfrm>
                    <a:custGeom>
                      <a:avLst/>
                      <a:gdLst>
                        <a:gd name="T0" fmla="*/ 11 w 165"/>
                        <a:gd name="T1" fmla="*/ 31 h 156"/>
                        <a:gd name="T2" fmla="*/ 37 w 165"/>
                        <a:gd name="T3" fmla="*/ 20 h 156"/>
                        <a:gd name="T4" fmla="*/ 72 w 165"/>
                        <a:gd name="T5" fmla="*/ 1 h 156"/>
                        <a:gd name="T6" fmla="*/ 87 w 165"/>
                        <a:gd name="T7" fmla="*/ 0 h 156"/>
                        <a:gd name="T8" fmla="*/ 97 w 165"/>
                        <a:gd name="T9" fmla="*/ 2 h 156"/>
                        <a:gd name="T10" fmla="*/ 105 w 165"/>
                        <a:gd name="T11" fmla="*/ 8 h 156"/>
                        <a:gd name="T12" fmla="*/ 114 w 165"/>
                        <a:gd name="T13" fmla="*/ 13 h 156"/>
                        <a:gd name="T14" fmla="*/ 119 w 165"/>
                        <a:gd name="T15" fmla="*/ 23 h 156"/>
                        <a:gd name="T16" fmla="*/ 136 w 165"/>
                        <a:gd name="T17" fmla="*/ 30 h 156"/>
                        <a:gd name="T18" fmla="*/ 154 w 165"/>
                        <a:gd name="T19" fmla="*/ 42 h 156"/>
                        <a:gd name="T20" fmla="*/ 160 w 165"/>
                        <a:gd name="T21" fmla="*/ 57 h 156"/>
                        <a:gd name="T22" fmla="*/ 159 w 165"/>
                        <a:gd name="T23" fmla="*/ 68 h 156"/>
                        <a:gd name="T24" fmla="*/ 151 w 165"/>
                        <a:gd name="T25" fmla="*/ 73 h 156"/>
                        <a:gd name="T26" fmla="*/ 159 w 165"/>
                        <a:gd name="T27" fmla="*/ 78 h 156"/>
                        <a:gd name="T28" fmla="*/ 164 w 165"/>
                        <a:gd name="T29" fmla="*/ 85 h 156"/>
                        <a:gd name="T30" fmla="*/ 165 w 165"/>
                        <a:gd name="T31" fmla="*/ 92 h 156"/>
                        <a:gd name="T32" fmla="*/ 162 w 165"/>
                        <a:gd name="T33" fmla="*/ 98 h 156"/>
                        <a:gd name="T34" fmla="*/ 148 w 165"/>
                        <a:gd name="T35" fmla="*/ 104 h 156"/>
                        <a:gd name="T36" fmla="*/ 155 w 165"/>
                        <a:gd name="T37" fmla="*/ 108 h 156"/>
                        <a:gd name="T38" fmla="*/ 159 w 165"/>
                        <a:gd name="T39" fmla="*/ 117 h 156"/>
                        <a:gd name="T40" fmla="*/ 157 w 165"/>
                        <a:gd name="T41" fmla="*/ 124 h 156"/>
                        <a:gd name="T42" fmla="*/ 149 w 165"/>
                        <a:gd name="T43" fmla="*/ 128 h 156"/>
                        <a:gd name="T44" fmla="*/ 144 w 165"/>
                        <a:gd name="T45" fmla="*/ 131 h 156"/>
                        <a:gd name="T46" fmla="*/ 149 w 165"/>
                        <a:gd name="T47" fmla="*/ 136 h 156"/>
                        <a:gd name="T48" fmla="*/ 153 w 165"/>
                        <a:gd name="T49" fmla="*/ 144 h 156"/>
                        <a:gd name="T50" fmla="*/ 142 w 165"/>
                        <a:gd name="T51" fmla="*/ 153 h 156"/>
                        <a:gd name="T52" fmla="*/ 124 w 165"/>
                        <a:gd name="T53" fmla="*/ 156 h 156"/>
                        <a:gd name="T54" fmla="*/ 109 w 165"/>
                        <a:gd name="T55" fmla="*/ 143 h 156"/>
                        <a:gd name="T56" fmla="*/ 90 w 165"/>
                        <a:gd name="T57" fmla="*/ 125 h 156"/>
                        <a:gd name="T58" fmla="*/ 72 w 165"/>
                        <a:gd name="T59" fmla="*/ 127 h 156"/>
                        <a:gd name="T60" fmla="*/ 59 w 165"/>
                        <a:gd name="T61" fmla="*/ 127 h 156"/>
                        <a:gd name="T62" fmla="*/ 38 w 165"/>
                        <a:gd name="T63" fmla="*/ 123 h 156"/>
                        <a:gd name="T64" fmla="*/ 27 w 165"/>
                        <a:gd name="T65" fmla="*/ 114 h 156"/>
                        <a:gd name="T66" fmla="*/ 15 w 165"/>
                        <a:gd name="T67" fmla="*/ 104 h 156"/>
                        <a:gd name="T68" fmla="*/ 0 w 165"/>
                        <a:gd name="T69" fmla="*/ 83 h 156"/>
                        <a:gd name="T70" fmla="*/ 11 w 165"/>
                        <a:gd name="T71" fmla="*/ 31 h 1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65" h="156">
                          <a:moveTo>
                            <a:pt x="11" y="31"/>
                          </a:moveTo>
                          <a:lnTo>
                            <a:pt x="37" y="20"/>
                          </a:lnTo>
                          <a:lnTo>
                            <a:pt x="72" y="1"/>
                          </a:lnTo>
                          <a:lnTo>
                            <a:pt x="87" y="0"/>
                          </a:lnTo>
                          <a:lnTo>
                            <a:pt x="97" y="2"/>
                          </a:lnTo>
                          <a:lnTo>
                            <a:pt x="105" y="8"/>
                          </a:lnTo>
                          <a:lnTo>
                            <a:pt x="114" y="13"/>
                          </a:lnTo>
                          <a:lnTo>
                            <a:pt x="119" y="23"/>
                          </a:lnTo>
                          <a:lnTo>
                            <a:pt x="136" y="30"/>
                          </a:lnTo>
                          <a:lnTo>
                            <a:pt x="154" y="42"/>
                          </a:lnTo>
                          <a:lnTo>
                            <a:pt x="160" y="57"/>
                          </a:lnTo>
                          <a:lnTo>
                            <a:pt x="159" y="68"/>
                          </a:lnTo>
                          <a:lnTo>
                            <a:pt x="151" y="73"/>
                          </a:lnTo>
                          <a:lnTo>
                            <a:pt x="159" y="78"/>
                          </a:lnTo>
                          <a:lnTo>
                            <a:pt x="164" y="85"/>
                          </a:lnTo>
                          <a:lnTo>
                            <a:pt x="165" y="92"/>
                          </a:lnTo>
                          <a:lnTo>
                            <a:pt x="162" y="98"/>
                          </a:lnTo>
                          <a:lnTo>
                            <a:pt x="148" y="104"/>
                          </a:lnTo>
                          <a:lnTo>
                            <a:pt x="155" y="108"/>
                          </a:lnTo>
                          <a:lnTo>
                            <a:pt x="159" y="117"/>
                          </a:lnTo>
                          <a:lnTo>
                            <a:pt x="157" y="124"/>
                          </a:lnTo>
                          <a:lnTo>
                            <a:pt x="149" y="128"/>
                          </a:lnTo>
                          <a:lnTo>
                            <a:pt x="144" y="131"/>
                          </a:lnTo>
                          <a:lnTo>
                            <a:pt x="149" y="136"/>
                          </a:lnTo>
                          <a:lnTo>
                            <a:pt x="153" y="144"/>
                          </a:lnTo>
                          <a:lnTo>
                            <a:pt x="142" y="153"/>
                          </a:lnTo>
                          <a:lnTo>
                            <a:pt x="124" y="156"/>
                          </a:lnTo>
                          <a:lnTo>
                            <a:pt x="109" y="143"/>
                          </a:lnTo>
                          <a:lnTo>
                            <a:pt x="90" y="125"/>
                          </a:lnTo>
                          <a:lnTo>
                            <a:pt x="72" y="127"/>
                          </a:lnTo>
                          <a:lnTo>
                            <a:pt x="59" y="127"/>
                          </a:lnTo>
                          <a:lnTo>
                            <a:pt x="38" y="123"/>
                          </a:lnTo>
                          <a:lnTo>
                            <a:pt x="27" y="114"/>
                          </a:lnTo>
                          <a:lnTo>
                            <a:pt x="15" y="104"/>
                          </a:lnTo>
                          <a:lnTo>
                            <a:pt x="0" y="83"/>
                          </a:lnTo>
                          <a:lnTo>
                            <a:pt x="11" y="31"/>
                          </a:lnTo>
                          <a:close/>
                        </a:path>
                      </a:pathLst>
                    </a:custGeom>
                    <a:solidFill>
                      <a:srgbClr val="E0A080"/>
                    </a:solidFill>
                    <a:ln w="142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ko-KR" altLang="en-US" dirty="0"/>
                    </a:p>
                  </p:txBody>
                </p:sp>
                <p:grpSp>
                  <p:nvGrpSpPr>
                    <p:cNvPr id="47" name="Group 2093">
                      <a:extLst>
                        <a:ext uri="{FF2B5EF4-FFF2-40B4-BE49-F238E27FC236}">
                          <a16:creationId xmlns="" xmlns:a16="http://schemas.microsoft.com/office/drawing/2014/main" id="{53F700BD-755E-49F6-B657-37AA54D1063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29" y="1638"/>
                      <a:ext cx="129" cy="120"/>
                      <a:chOff x="3429" y="1638"/>
                      <a:chExt cx="129" cy="120"/>
                    </a:xfrm>
                  </p:grpSpPr>
                  <p:sp>
                    <p:nvSpPr>
                      <p:cNvPr id="48" name="Freeform 2094">
                        <a:extLst>
                          <a:ext uri="{FF2B5EF4-FFF2-40B4-BE49-F238E27FC236}">
                            <a16:creationId xmlns="" xmlns:a16="http://schemas.microsoft.com/office/drawing/2014/main" id="{CA3B35C2-A5D8-4DB8-B570-C2BBFEE546C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9" y="1638"/>
                        <a:ext cx="97" cy="74"/>
                      </a:xfrm>
                      <a:custGeom>
                        <a:avLst/>
                        <a:gdLst>
                          <a:gd name="T0" fmla="*/ 53 w 97"/>
                          <a:gd name="T1" fmla="*/ 0 h 74"/>
                          <a:gd name="T2" fmla="*/ 88 w 97"/>
                          <a:gd name="T3" fmla="*/ 39 h 74"/>
                          <a:gd name="T4" fmla="*/ 96 w 97"/>
                          <a:gd name="T5" fmla="*/ 54 h 74"/>
                          <a:gd name="T6" fmla="*/ 97 w 97"/>
                          <a:gd name="T7" fmla="*/ 62 h 74"/>
                          <a:gd name="T8" fmla="*/ 95 w 97"/>
                          <a:gd name="T9" fmla="*/ 68 h 74"/>
                          <a:gd name="T10" fmla="*/ 84 w 97"/>
                          <a:gd name="T11" fmla="*/ 71 h 74"/>
                          <a:gd name="T12" fmla="*/ 73 w 97"/>
                          <a:gd name="T13" fmla="*/ 70 h 74"/>
                          <a:gd name="T14" fmla="*/ 64 w 97"/>
                          <a:gd name="T15" fmla="*/ 62 h 74"/>
                          <a:gd name="T16" fmla="*/ 51 w 97"/>
                          <a:gd name="T17" fmla="*/ 48 h 74"/>
                          <a:gd name="T18" fmla="*/ 42 w 97"/>
                          <a:gd name="T19" fmla="*/ 57 h 74"/>
                          <a:gd name="T20" fmla="*/ 34 w 97"/>
                          <a:gd name="T21" fmla="*/ 67 h 74"/>
                          <a:gd name="T22" fmla="*/ 19 w 97"/>
                          <a:gd name="T23" fmla="*/ 74 h 74"/>
                          <a:gd name="T24" fmla="*/ 7 w 97"/>
                          <a:gd name="T25" fmla="*/ 74 h 74"/>
                          <a:gd name="T26" fmla="*/ 0 w 97"/>
                          <a:gd name="T27" fmla="*/ 70 h 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97" h="74">
                            <a:moveTo>
                              <a:pt x="53" y="0"/>
                            </a:moveTo>
                            <a:lnTo>
                              <a:pt x="88" y="39"/>
                            </a:lnTo>
                            <a:lnTo>
                              <a:pt x="96" y="54"/>
                            </a:lnTo>
                            <a:lnTo>
                              <a:pt x="97" y="62"/>
                            </a:lnTo>
                            <a:lnTo>
                              <a:pt x="95" y="68"/>
                            </a:lnTo>
                            <a:lnTo>
                              <a:pt x="84" y="71"/>
                            </a:lnTo>
                            <a:lnTo>
                              <a:pt x="73" y="70"/>
                            </a:lnTo>
                            <a:lnTo>
                              <a:pt x="64" y="62"/>
                            </a:lnTo>
                            <a:lnTo>
                              <a:pt x="51" y="48"/>
                            </a:lnTo>
                            <a:lnTo>
                              <a:pt x="42" y="57"/>
                            </a:lnTo>
                            <a:lnTo>
                              <a:pt x="34" y="67"/>
                            </a:lnTo>
                            <a:lnTo>
                              <a:pt x="19" y="74"/>
                            </a:lnTo>
                            <a:lnTo>
                              <a:pt x="7" y="74"/>
                            </a:lnTo>
                            <a:lnTo>
                              <a:pt x="0" y="70"/>
                            </a:lnTo>
                          </a:path>
                        </a:pathLst>
                      </a:custGeom>
                      <a:noFill/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  <p:sp>
                    <p:nvSpPr>
                      <p:cNvPr id="49" name="Freeform 2095">
                        <a:extLst>
                          <a:ext uri="{FF2B5EF4-FFF2-40B4-BE49-F238E27FC236}">
                            <a16:creationId xmlns="" xmlns:a16="http://schemas.microsoft.com/office/drawing/2014/main" id="{45B237A5-B7FF-48D5-9B7C-D515B7E8B2F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12" y="1709"/>
                        <a:ext cx="46" cy="29"/>
                      </a:xfrm>
                      <a:custGeom>
                        <a:avLst/>
                        <a:gdLst>
                          <a:gd name="T0" fmla="*/ 0 w 46"/>
                          <a:gd name="T1" fmla="*/ 0 h 29"/>
                          <a:gd name="T2" fmla="*/ 6 w 46"/>
                          <a:gd name="T3" fmla="*/ 15 h 29"/>
                          <a:gd name="T4" fmla="*/ 21 w 46"/>
                          <a:gd name="T5" fmla="*/ 20 h 29"/>
                          <a:gd name="T6" fmla="*/ 46 w 46"/>
                          <a:gd name="T7" fmla="*/ 29 h 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46" h="29">
                            <a:moveTo>
                              <a:pt x="0" y="0"/>
                            </a:moveTo>
                            <a:lnTo>
                              <a:pt x="6" y="15"/>
                            </a:lnTo>
                            <a:lnTo>
                              <a:pt x="21" y="20"/>
                            </a:lnTo>
                            <a:lnTo>
                              <a:pt x="46" y="29"/>
                            </a:lnTo>
                          </a:path>
                        </a:pathLst>
                      </a:custGeom>
                      <a:noFill/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  <p:sp>
                    <p:nvSpPr>
                      <p:cNvPr id="50" name="Freeform 2096">
                        <a:extLst>
                          <a:ext uri="{FF2B5EF4-FFF2-40B4-BE49-F238E27FC236}">
                            <a16:creationId xmlns="" xmlns:a16="http://schemas.microsoft.com/office/drawing/2014/main" id="{3563FBD2-2CD0-4D80-8E4C-898AB28654A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9" y="1686"/>
                        <a:ext cx="69" cy="72"/>
                      </a:xfrm>
                      <a:custGeom>
                        <a:avLst/>
                        <a:gdLst>
                          <a:gd name="T0" fmla="*/ 1 w 69"/>
                          <a:gd name="T1" fmla="*/ 0 h 72"/>
                          <a:gd name="T2" fmla="*/ 0 w 69"/>
                          <a:gd name="T3" fmla="*/ 25 h 72"/>
                          <a:gd name="T4" fmla="*/ 6 w 69"/>
                          <a:gd name="T5" fmla="*/ 38 h 72"/>
                          <a:gd name="T6" fmla="*/ 27 w 69"/>
                          <a:gd name="T7" fmla="*/ 56 h 72"/>
                          <a:gd name="T8" fmla="*/ 42 w 69"/>
                          <a:gd name="T9" fmla="*/ 62 h 72"/>
                          <a:gd name="T10" fmla="*/ 55 w 69"/>
                          <a:gd name="T11" fmla="*/ 68 h 72"/>
                          <a:gd name="T12" fmla="*/ 69 w 69"/>
                          <a:gd name="T13" fmla="*/ 72 h 7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69" h="72">
                            <a:moveTo>
                              <a:pt x="1" y="0"/>
                            </a:moveTo>
                            <a:lnTo>
                              <a:pt x="0" y="25"/>
                            </a:lnTo>
                            <a:lnTo>
                              <a:pt x="6" y="38"/>
                            </a:lnTo>
                            <a:lnTo>
                              <a:pt x="27" y="56"/>
                            </a:lnTo>
                            <a:lnTo>
                              <a:pt x="42" y="62"/>
                            </a:lnTo>
                            <a:lnTo>
                              <a:pt x="55" y="68"/>
                            </a:lnTo>
                            <a:lnTo>
                              <a:pt x="69" y="72"/>
                            </a:lnTo>
                          </a:path>
                        </a:pathLst>
                      </a:custGeom>
                      <a:noFill/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  <p:sp>
                    <p:nvSpPr>
                      <p:cNvPr id="51" name="Freeform 2097">
                        <a:extLst>
                          <a:ext uri="{FF2B5EF4-FFF2-40B4-BE49-F238E27FC236}">
                            <a16:creationId xmlns="" xmlns:a16="http://schemas.microsoft.com/office/drawing/2014/main" id="{DFA5BB84-1F51-47B4-8793-9B894E1CD83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4" y="1689"/>
                        <a:ext cx="34" cy="10"/>
                      </a:xfrm>
                      <a:custGeom>
                        <a:avLst/>
                        <a:gdLst>
                          <a:gd name="T0" fmla="*/ 0 w 34"/>
                          <a:gd name="T1" fmla="*/ 0 h 10"/>
                          <a:gd name="T2" fmla="*/ 28 w 34"/>
                          <a:gd name="T3" fmla="*/ 4 h 10"/>
                          <a:gd name="T4" fmla="*/ 34 w 34"/>
                          <a:gd name="T5" fmla="*/ 10 h 1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" h="10">
                            <a:moveTo>
                              <a:pt x="0" y="0"/>
                            </a:moveTo>
                            <a:lnTo>
                              <a:pt x="28" y="4"/>
                            </a:lnTo>
                            <a:lnTo>
                              <a:pt x="34" y="10"/>
                            </a:lnTo>
                          </a:path>
                        </a:pathLst>
                      </a:custGeom>
                      <a:noFill/>
                      <a:ln w="14288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ko-KR" altLang="en-US" dirty="0"/>
                      </a:p>
                    </p:txBody>
                  </p:sp>
                </p:grpSp>
              </p:grpSp>
              <p:sp>
                <p:nvSpPr>
                  <p:cNvPr id="44" name="Freeform 2098">
                    <a:extLst>
                      <a:ext uri="{FF2B5EF4-FFF2-40B4-BE49-F238E27FC236}">
                        <a16:creationId xmlns="" xmlns:a16="http://schemas.microsoft.com/office/drawing/2014/main" id="{654BB84B-691B-4D8B-B078-0EBB8C7680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8" y="1634"/>
                    <a:ext cx="87" cy="98"/>
                  </a:xfrm>
                  <a:custGeom>
                    <a:avLst/>
                    <a:gdLst>
                      <a:gd name="T0" fmla="*/ 18 w 87"/>
                      <a:gd name="T1" fmla="*/ 4 h 98"/>
                      <a:gd name="T2" fmla="*/ 44 w 87"/>
                      <a:gd name="T3" fmla="*/ 0 h 98"/>
                      <a:gd name="T4" fmla="*/ 55 w 87"/>
                      <a:gd name="T5" fmla="*/ 1 h 98"/>
                      <a:gd name="T6" fmla="*/ 76 w 87"/>
                      <a:gd name="T7" fmla="*/ 6 h 98"/>
                      <a:gd name="T8" fmla="*/ 87 w 87"/>
                      <a:gd name="T9" fmla="*/ 14 h 98"/>
                      <a:gd name="T10" fmla="*/ 73 w 87"/>
                      <a:gd name="T11" fmla="*/ 30 h 98"/>
                      <a:gd name="T12" fmla="*/ 64 w 87"/>
                      <a:gd name="T13" fmla="*/ 55 h 98"/>
                      <a:gd name="T14" fmla="*/ 51 w 87"/>
                      <a:gd name="T15" fmla="*/ 74 h 98"/>
                      <a:gd name="T16" fmla="*/ 41 w 87"/>
                      <a:gd name="T17" fmla="*/ 98 h 98"/>
                      <a:gd name="T18" fmla="*/ 19 w 87"/>
                      <a:gd name="T19" fmla="*/ 77 h 98"/>
                      <a:gd name="T20" fmla="*/ 0 w 87"/>
                      <a:gd name="T21" fmla="*/ 75 h 98"/>
                      <a:gd name="T22" fmla="*/ 18 w 87"/>
                      <a:gd name="T23" fmla="*/ 4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7" h="98">
                        <a:moveTo>
                          <a:pt x="18" y="4"/>
                        </a:moveTo>
                        <a:lnTo>
                          <a:pt x="44" y="0"/>
                        </a:lnTo>
                        <a:lnTo>
                          <a:pt x="55" y="1"/>
                        </a:lnTo>
                        <a:lnTo>
                          <a:pt x="76" y="6"/>
                        </a:lnTo>
                        <a:lnTo>
                          <a:pt x="87" y="14"/>
                        </a:lnTo>
                        <a:lnTo>
                          <a:pt x="73" y="30"/>
                        </a:lnTo>
                        <a:lnTo>
                          <a:pt x="64" y="55"/>
                        </a:lnTo>
                        <a:lnTo>
                          <a:pt x="51" y="74"/>
                        </a:lnTo>
                        <a:lnTo>
                          <a:pt x="41" y="98"/>
                        </a:lnTo>
                        <a:lnTo>
                          <a:pt x="19" y="77"/>
                        </a:lnTo>
                        <a:lnTo>
                          <a:pt x="0" y="75"/>
                        </a:lnTo>
                        <a:lnTo>
                          <a:pt x="18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45" name="Freeform 2099">
                    <a:extLst>
                      <a:ext uri="{FF2B5EF4-FFF2-40B4-BE49-F238E27FC236}">
                        <a16:creationId xmlns="" xmlns:a16="http://schemas.microsoft.com/office/drawing/2014/main" id="{F94A25A0-5771-446E-B7A3-CD00DF69BC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1518"/>
                    <a:ext cx="218" cy="203"/>
                  </a:xfrm>
                  <a:custGeom>
                    <a:avLst/>
                    <a:gdLst>
                      <a:gd name="T0" fmla="*/ 33 w 218"/>
                      <a:gd name="T1" fmla="*/ 0 h 203"/>
                      <a:gd name="T2" fmla="*/ 54 w 218"/>
                      <a:gd name="T3" fmla="*/ 33 h 203"/>
                      <a:gd name="T4" fmla="*/ 77 w 218"/>
                      <a:gd name="T5" fmla="*/ 54 h 203"/>
                      <a:gd name="T6" fmla="*/ 120 w 218"/>
                      <a:gd name="T7" fmla="*/ 77 h 203"/>
                      <a:gd name="T8" fmla="*/ 218 w 218"/>
                      <a:gd name="T9" fmla="*/ 110 h 203"/>
                      <a:gd name="T10" fmla="*/ 210 w 218"/>
                      <a:gd name="T11" fmla="*/ 159 h 203"/>
                      <a:gd name="T12" fmla="*/ 204 w 218"/>
                      <a:gd name="T13" fmla="*/ 198 h 203"/>
                      <a:gd name="T14" fmla="*/ 181 w 218"/>
                      <a:gd name="T15" fmla="*/ 203 h 203"/>
                      <a:gd name="T16" fmla="*/ 167 w 218"/>
                      <a:gd name="T17" fmla="*/ 198 h 203"/>
                      <a:gd name="T18" fmla="*/ 120 w 218"/>
                      <a:gd name="T19" fmla="*/ 198 h 203"/>
                      <a:gd name="T20" fmla="*/ 97 w 218"/>
                      <a:gd name="T21" fmla="*/ 187 h 203"/>
                      <a:gd name="T22" fmla="*/ 69 w 218"/>
                      <a:gd name="T23" fmla="*/ 178 h 203"/>
                      <a:gd name="T24" fmla="*/ 47 w 218"/>
                      <a:gd name="T25" fmla="*/ 145 h 203"/>
                      <a:gd name="T26" fmla="*/ 18 w 218"/>
                      <a:gd name="T27" fmla="*/ 135 h 203"/>
                      <a:gd name="T28" fmla="*/ 4 w 218"/>
                      <a:gd name="T29" fmla="*/ 113 h 203"/>
                      <a:gd name="T30" fmla="*/ 0 w 218"/>
                      <a:gd name="T31" fmla="*/ 62 h 203"/>
                      <a:gd name="T32" fmla="*/ 15 w 218"/>
                      <a:gd name="T33" fmla="*/ 25 h 203"/>
                      <a:gd name="T34" fmla="*/ 33 w 218"/>
                      <a:gd name="T35" fmla="*/ 0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18" h="203">
                        <a:moveTo>
                          <a:pt x="33" y="0"/>
                        </a:moveTo>
                        <a:lnTo>
                          <a:pt x="54" y="33"/>
                        </a:lnTo>
                        <a:lnTo>
                          <a:pt x="77" y="54"/>
                        </a:lnTo>
                        <a:lnTo>
                          <a:pt x="120" y="77"/>
                        </a:lnTo>
                        <a:lnTo>
                          <a:pt x="218" y="110"/>
                        </a:lnTo>
                        <a:lnTo>
                          <a:pt x="210" y="159"/>
                        </a:lnTo>
                        <a:lnTo>
                          <a:pt x="204" y="198"/>
                        </a:lnTo>
                        <a:lnTo>
                          <a:pt x="181" y="203"/>
                        </a:lnTo>
                        <a:lnTo>
                          <a:pt x="167" y="198"/>
                        </a:lnTo>
                        <a:lnTo>
                          <a:pt x="120" y="198"/>
                        </a:lnTo>
                        <a:lnTo>
                          <a:pt x="97" y="187"/>
                        </a:lnTo>
                        <a:lnTo>
                          <a:pt x="69" y="178"/>
                        </a:lnTo>
                        <a:lnTo>
                          <a:pt x="47" y="145"/>
                        </a:lnTo>
                        <a:lnTo>
                          <a:pt x="18" y="135"/>
                        </a:lnTo>
                        <a:lnTo>
                          <a:pt x="4" y="113"/>
                        </a:lnTo>
                        <a:lnTo>
                          <a:pt x="0" y="62"/>
                        </a:lnTo>
                        <a:lnTo>
                          <a:pt x="15" y="25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</p:grpSp>
            <p:sp>
              <p:nvSpPr>
                <p:cNvPr id="30" name="Freeform 2100">
                  <a:extLst>
                    <a:ext uri="{FF2B5EF4-FFF2-40B4-BE49-F238E27FC236}">
                      <a16:creationId xmlns="" xmlns:a16="http://schemas.microsoft.com/office/drawing/2014/main" id="{A185736A-58AF-465F-ABBD-2A3326494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5" y="1459"/>
                  <a:ext cx="273" cy="250"/>
                </a:xfrm>
                <a:custGeom>
                  <a:avLst/>
                  <a:gdLst>
                    <a:gd name="T0" fmla="*/ 37 w 273"/>
                    <a:gd name="T1" fmla="*/ 24 h 250"/>
                    <a:gd name="T2" fmla="*/ 74 w 273"/>
                    <a:gd name="T3" fmla="*/ 53 h 250"/>
                    <a:gd name="T4" fmla="*/ 117 w 273"/>
                    <a:gd name="T5" fmla="*/ 53 h 250"/>
                    <a:gd name="T6" fmla="*/ 126 w 273"/>
                    <a:gd name="T7" fmla="*/ 64 h 250"/>
                    <a:gd name="T8" fmla="*/ 129 w 273"/>
                    <a:gd name="T9" fmla="*/ 71 h 250"/>
                    <a:gd name="T10" fmla="*/ 132 w 273"/>
                    <a:gd name="T11" fmla="*/ 82 h 250"/>
                    <a:gd name="T12" fmla="*/ 162 w 273"/>
                    <a:gd name="T13" fmla="*/ 82 h 250"/>
                    <a:gd name="T14" fmla="*/ 209 w 273"/>
                    <a:gd name="T15" fmla="*/ 20 h 250"/>
                    <a:gd name="T16" fmla="*/ 246 w 273"/>
                    <a:gd name="T17" fmla="*/ 24 h 250"/>
                    <a:gd name="T18" fmla="*/ 263 w 273"/>
                    <a:gd name="T19" fmla="*/ 53 h 250"/>
                    <a:gd name="T20" fmla="*/ 273 w 273"/>
                    <a:gd name="T21" fmla="*/ 55 h 250"/>
                    <a:gd name="T22" fmla="*/ 246 w 273"/>
                    <a:gd name="T23" fmla="*/ 62 h 250"/>
                    <a:gd name="T24" fmla="*/ 221 w 273"/>
                    <a:gd name="T25" fmla="*/ 55 h 250"/>
                    <a:gd name="T26" fmla="*/ 205 w 273"/>
                    <a:gd name="T27" fmla="*/ 55 h 250"/>
                    <a:gd name="T28" fmla="*/ 199 w 273"/>
                    <a:gd name="T29" fmla="*/ 74 h 250"/>
                    <a:gd name="T30" fmla="*/ 191 w 273"/>
                    <a:gd name="T31" fmla="*/ 82 h 250"/>
                    <a:gd name="T32" fmla="*/ 195 w 273"/>
                    <a:gd name="T33" fmla="*/ 104 h 250"/>
                    <a:gd name="T34" fmla="*/ 180 w 273"/>
                    <a:gd name="T35" fmla="*/ 116 h 250"/>
                    <a:gd name="T36" fmla="*/ 138 w 273"/>
                    <a:gd name="T37" fmla="*/ 111 h 250"/>
                    <a:gd name="T38" fmla="*/ 114 w 273"/>
                    <a:gd name="T39" fmla="*/ 95 h 250"/>
                    <a:gd name="T40" fmla="*/ 108 w 273"/>
                    <a:gd name="T41" fmla="*/ 78 h 250"/>
                    <a:gd name="T42" fmla="*/ 69 w 273"/>
                    <a:gd name="T43" fmla="*/ 68 h 250"/>
                    <a:gd name="T44" fmla="*/ 91 w 273"/>
                    <a:gd name="T45" fmla="*/ 92 h 250"/>
                    <a:gd name="T46" fmla="*/ 106 w 273"/>
                    <a:gd name="T47" fmla="*/ 100 h 250"/>
                    <a:gd name="T48" fmla="*/ 110 w 273"/>
                    <a:gd name="T49" fmla="*/ 145 h 250"/>
                    <a:gd name="T50" fmla="*/ 129 w 273"/>
                    <a:gd name="T51" fmla="*/ 165 h 250"/>
                    <a:gd name="T52" fmla="*/ 129 w 273"/>
                    <a:gd name="T53" fmla="*/ 181 h 250"/>
                    <a:gd name="T54" fmla="*/ 147 w 273"/>
                    <a:gd name="T55" fmla="*/ 184 h 250"/>
                    <a:gd name="T56" fmla="*/ 150 w 273"/>
                    <a:gd name="T57" fmla="*/ 189 h 250"/>
                    <a:gd name="T58" fmla="*/ 195 w 273"/>
                    <a:gd name="T59" fmla="*/ 194 h 250"/>
                    <a:gd name="T60" fmla="*/ 187 w 273"/>
                    <a:gd name="T61" fmla="*/ 217 h 250"/>
                    <a:gd name="T62" fmla="*/ 195 w 273"/>
                    <a:gd name="T63" fmla="*/ 250 h 250"/>
                    <a:gd name="T64" fmla="*/ 173 w 273"/>
                    <a:gd name="T65" fmla="*/ 234 h 250"/>
                    <a:gd name="T66" fmla="*/ 144 w 273"/>
                    <a:gd name="T67" fmla="*/ 221 h 250"/>
                    <a:gd name="T68" fmla="*/ 108 w 273"/>
                    <a:gd name="T69" fmla="*/ 205 h 250"/>
                    <a:gd name="T70" fmla="*/ 91 w 273"/>
                    <a:gd name="T71" fmla="*/ 194 h 250"/>
                    <a:gd name="T72" fmla="*/ 99 w 273"/>
                    <a:gd name="T73" fmla="*/ 175 h 250"/>
                    <a:gd name="T74" fmla="*/ 81 w 273"/>
                    <a:gd name="T75" fmla="*/ 163 h 250"/>
                    <a:gd name="T76" fmla="*/ 74 w 273"/>
                    <a:gd name="T77" fmla="*/ 117 h 250"/>
                    <a:gd name="T78" fmla="*/ 66 w 273"/>
                    <a:gd name="T79" fmla="*/ 111 h 250"/>
                    <a:gd name="T80" fmla="*/ 64 w 273"/>
                    <a:gd name="T81" fmla="*/ 91 h 250"/>
                    <a:gd name="T82" fmla="*/ 55 w 273"/>
                    <a:gd name="T83" fmla="*/ 87 h 250"/>
                    <a:gd name="T84" fmla="*/ 41 w 273"/>
                    <a:gd name="T85" fmla="*/ 84 h 250"/>
                    <a:gd name="T86" fmla="*/ 29 w 273"/>
                    <a:gd name="T87" fmla="*/ 74 h 250"/>
                    <a:gd name="T88" fmla="*/ 29 w 273"/>
                    <a:gd name="T89" fmla="*/ 49 h 250"/>
                    <a:gd name="T90" fmla="*/ 13 w 273"/>
                    <a:gd name="T91" fmla="*/ 49 h 250"/>
                    <a:gd name="T92" fmla="*/ 0 w 273"/>
                    <a:gd name="T93" fmla="*/ 22 h 250"/>
                    <a:gd name="T94" fmla="*/ 11 w 273"/>
                    <a:gd name="T95" fmla="*/ 6 h 250"/>
                    <a:gd name="T96" fmla="*/ 27 w 273"/>
                    <a:gd name="T97" fmla="*/ 0 h 250"/>
                    <a:gd name="T98" fmla="*/ 37 w 273"/>
                    <a:gd name="T99" fmla="*/ 2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73" h="250">
                      <a:moveTo>
                        <a:pt x="37" y="24"/>
                      </a:moveTo>
                      <a:lnTo>
                        <a:pt x="74" y="53"/>
                      </a:lnTo>
                      <a:lnTo>
                        <a:pt x="117" y="53"/>
                      </a:lnTo>
                      <a:lnTo>
                        <a:pt x="126" y="64"/>
                      </a:lnTo>
                      <a:lnTo>
                        <a:pt x="129" y="71"/>
                      </a:lnTo>
                      <a:lnTo>
                        <a:pt x="132" y="82"/>
                      </a:lnTo>
                      <a:lnTo>
                        <a:pt x="162" y="82"/>
                      </a:lnTo>
                      <a:lnTo>
                        <a:pt x="209" y="20"/>
                      </a:lnTo>
                      <a:lnTo>
                        <a:pt x="246" y="24"/>
                      </a:lnTo>
                      <a:lnTo>
                        <a:pt x="263" y="53"/>
                      </a:lnTo>
                      <a:lnTo>
                        <a:pt x="273" y="55"/>
                      </a:lnTo>
                      <a:lnTo>
                        <a:pt x="246" y="62"/>
                      </a:lnTo>
                      <a:lnTo>
                        <a:pt x="221" y="55"/>
                      </a:lnTo>
                      <a:lnTo>
                        <a:pt x="205" y="55"/>
                      </a:lnTo>
                      <a:lnTo>
                        <a:pt x="199" y="74"/>
                      </a:lnTo>
                      <a:lnTo>
                        <a:pt x="191" y="82"/>
                      </a:lnTo>
                      <a:lnTo>
                        <a:pt x="195" y="104"/>
                      </a:lnTo>
                      <a:lnTo>
                        <a:pt x="180" y="116"/>
                      </a:lnTo>
                      <a:lnTo>
                        <a:pt x="138" y="111"/>
                      </a:lnTo>
                      <a:lnTo>
                        <a:pt x="114" y="95"/>
                      </a:lnTo>
                      <a:lnTo>
                        <a:pt x="108" y="78"/>
                      </a:lnTo>
                      <a:lnTo>
                        <a:pt x="69" y="68"/>
                      </a:lnTo>
                      <a:lnTo>
                        <a:pt x="91" y="92"/>
                      </a:lnTo>
                      <a:lnTo>
                        <a:pt x="106" y="100"/>
                      </a:lnTo>
                      <a:lnTo>
                        <a:pt x="110" y="145"/>
                      </a:lnTo>
                      <a:lnTo>
                        <a:pt x="129" y="165"/>
                      </a:lnTo>
                      <a:lnTo>
                        <a:pt x="129" y="181"/>
                      </a:lnTo>
                      <a:lnTo>
                        <a:pt x="147" y="184"/>
                      </a:lnTo>
                      <a:lnTo>
                        <a:pt x="150" y="189"/>
                      </a:lnTo>
                      <a:lnTo>
                        <a:pt x="195" y="194"/>
                      </a:lnTo>
                      <a:lnTo>
                        <a:pt x="187" y="217"/>
                      </a:lnTo>
                      <a:lnTo>
                        <a:pt x="195" y="250"/>
                      </a:lnTo>
                      <a:lnTo>
                        <a:pt x="173" y="234"/>
                      </a:lnTo>
                      <a:lnTo>
                        <a:pt x="144" y="221"/>
                      </a:lnTo>
                      <a:lnTo>
                        <a:pt x="108" y="205"/>
                      </a:lnTo>
                      <a:lnTo>
                        <a:pt x="91" y="194"/>
                      </a:lnTo>
                      <a:lnTo>
                        <a:pt x="99" y="175"/>
                      </a:lnTo>
                      <a:lnTo>
                        <a:pt x="81" y="163"/>
                      </a:lnTo>
                      <a:lnTo>
                        <a:pt x="74" y="117"/>
                      </a:lnTo>
                      <a:lnTo>
                        <a:pt x="66" y="111"/>
                      </a:lnTo>
                      <a:lnTo>
                        <a:pt x="64" y="91"/>
                      </a:lnTo>
                      <a:lnTo>
                        <a:pt x="55" y="87"/>
                      </a:lnTo>
                      <a:lnTo>
                        <a:pt x="41" y="84"/>
                      </a:lnTo>
                      <a:lnTo>
                        <a:pt x="29" y="74"/>
                      </a:lnTo>
                      <a:lnTo>
                        <a:pt x="29" y="49"/>
                      </a:lnTo>
                      <a:lnTo>
                        <a:pt x="13" y="49"/>
                      </a:lnTo>
                      <a:lnTo>
                        <a:pt x="0" y="22"/>
                      </a:lnTo>
                      <a:lnTo>
                        <a:pt x="11" y="6"/>
                      </a:lnTo>
                      <a:lnTo>
                        <a:pt x="27" y="0"/>
                      </a:lnTo>
                      <a:lnTo>
                        <a:pt x="37" y="2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dirty="0"/>
                </a:p>
              </p:txBody>
            </p:sp>
            <p:grpSp>
              <p:nvGrpSpPr>
                <p:cNvPr id="31" name="Group 2101">
                  <a:extLst>
                    <a:ext uri="{FF2B5EF4-FFF2-40B4-BE49-F238E27FC236}">
                      <a16:creationId xmlns="" xmlns:a16="http://schemas.microsoft.com/office/drawing/2014/main" id="{C71DBA01-4DB9-4673-9537-1C8E3CBB84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77" y="1501"/>
                  <a:ext cx="289" cy="335"/>
                  <a:chOff x="2577" y="1501"/>
                  <a:chExt cx="289" cy="335"/>
                </a:xfrm>
              </p:grpSpPr>
              <p:sp>
                <p:nvSpPr>
                  <p:cNvPr id="37" name="Freeform 2102">
                    <a:extLst>
                      <a:ext uri="{FF2B5EF4-FFF2-40B4-BE49-F238E27FC236}">
                        <a16:creationId xmlns="" xmlns:a16="http://schemas.microsoft.com/office/drawing/2014/main" id="{10D2137B-FCC1-4E11-8720-5973657790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4" y="1501"/>
                    <a:ext cx="181" cy="208"/>
                  </a:xfrm>
                  <a:custGeom>
                    <a:avLst/>
                    <a:gdLst>
                      <a:gd name="T0" fmla="*/ 0 w 181"/>
                      <a:gd name="T1" fmla="*/ 0 h 208"/>
                      <a:gd name="T2" fmla="*/ 115 w 181"/>
                      <a:gd name="T3" fmla="*/ 184 h 208"/>
                      <a:gd name="T4" fmla="*/ 181 w 181"/>
                      <a:gd name="T5" fmla="*/ 208 h 208"/>
                      <a:gd name="T6" fmla="*/ 66 w 181"/>
                      <a:gd name="T7" fmla="*/ 22 h 208"/>
                      <a:gd name="T8" fmla="*/ 0 w 181"/>
                      <a:gd name="T9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1" h="208">
                        <a:moveTo>
                          <a:pt x="0" y="0"/>
                        </a:moveTo>
                        <a:lnTo>
                          <a:pt x="115" y="184"/>
                        </a:lnTo>
                        <a:lnTo>
                          <a:pt x="181" y="208"/>
                        </a:lnTo>
                        <a:lnTo>
                          <a:pt x="66" y="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2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38" name="Freeform 2103">
                    <a:extLst>
                      <a:ext uri="{FF2B5EF4-FFF2-40B4-BE49-F238E27FC236}">
                        <a16:creationId xmlns="" xmlns:a16="http://schemas.microsoft.com/office/drawing/2014/main" id="{C50F4796-3522-495A-A63F-526B562398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77" y="1501"/>
                    <a:ext cx="222" cy="312"/>
                  </a:xfrm>
                  <a:custGeom>
                    <a:avLst/>
                    <a:gdLst>
                      <a:gd name="T0" fmla="*/ 107 w 222"/>
                      <a:gd name="T1" fmla="*/ 0 h 312"/>
                      <a:gd name="T2" fmla="*/ 222 w 222"/>
                      <a:gd name="T3" fmla="*/ 182 h 312"/>
                      <a:gd name="T4" fmla="*/ 105 w 222"/>
                      <a:gd name="T5" fmla="*/ 312 h 312"/>
                      <a:gd name="T6" fmla="*/ 0 w 222"/>
                      <a:gd name="T7" fmla="*/ 116 h 312"/>
                      <a:gd name="T8" fmla="*/ 107 w 222"/>
                      <a:gd name="T9" fmla="*/ 0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2" h="312">
                        <a:moveTo>
                          <a:pt x="107" y="0"/>
                        </a:moveTo>
                        <a:lnTo>
                          <a:pt x="222" y="182"/>
                        </a:lnTo>
                        <a:lnTo>
                          <a:pt x="105" y="312"/>
                        </a:lnTo>
                        <a:lnTo>
                          <a:pt x="0" y="116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solidFill>
                    <a:srgbClr val="FFA02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39" name="Freeform 2104">
                    <a:extLst>
                      <a:ext uri="{FF2B5EF4-FFF2-40B4-BE49-F238E27FC236}">
                        <a16:creationId xmlns="" xmlns:a16="http://schemas.microsoft.com/office/drawing/2014/main" id="{8082290C-0200-4978-8DFB-9EA0CFCE70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2" y="1686"/>
                    <a:ext cx="184" cy="150"/>
                  </a:xfrm>
                  <a:custGeom>
                    <a:avLst/>
                    <a:gdLst>
                      <a:gd name="T0" fmla="*/ 0 w 184"/>
                      <a:gd name="T1" fmla="*/ 130 h 150"/>
                      <a:gd name="T2" fmla="*/ 117 w 184"/>
                      <a:gd name="T3" fmla="*/ 0 h 150"/>
                      <a:gd name="T4" fmla="*/ 184 w 184"/>
                      <a:gd name="T5" fmla="*/ 25 h 150"/>
                      <a:gd name="T6" fmla="*/ 66 w 184"/>
                      <a:gd name="T7" fmla="*/ 150 h 150"/>
                      <a:gd name="T8" fmla="*/ 0 w 184"/>
                      <a:gd name="T9" fmla="*/ 130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4" h="150">
                        <a:moveTo>
                          <a:pt x="0" y="130"/>
                        </a:moveTo>
                        <a:lnTo>
                          <a:pt x="117" y="0"/>
                        </a:lnTo>
                        <a:lnTo>
                          <a:pt x="184" y="25"/>
                        </a:lnTo>
                        <a:lnTo>
                          <a:pt x="66" y="150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C0800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40" name="Freeform 2105">
                    <a:extLst>
                      <a:ext uri="{FF2B5EF4-FFF2-40B4-BE49-F238E27FC236}">
                        <a16:creationId xmlns="" xmlns:a16="http://schemas.microsoft.com/office/drawing/2014/main" id="{6FBAA44D-C936-4073-8909-305E456A5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52" y="1527"/>
                    <a:ext cx="87" cy="100"/>
                  </a:xfrm>
                  <a:custGeom>
                    <a:avLst/>
                    <a:gdLst>
                      <a:gd name="T0" fmla="*/ 0 w 87"/>
                      <a:gd name="T1" fmla="*/ 24 h 100"/>
                      <a:gd name="T2" fmla="*/ 37 w 87"/>
                      <a:gd name="T3" fmla="*/ 0 h 100"/>
                      <a:gd name="T4" fmla="*/ 87 w 87"/>
                      <a:gd name="T5" fmla="*/ 65 h 100"/>
                      <a:gd name="T6" fmla="*/ 47 w 87"/>
                      <a:gd name="T7" fmla="*/ 10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" h="100">
                        <a:moveTo>
                          <a:pt x="0" y="24"/>
                        </a:moveTo>
                        <a:lnTo>
                          <a:pt x="37" y="0"/>
                        </a:lnTo>
                        <a:lnTo>
                          <a:pt x="87" y="65"/>
                        </a:lnTo>
                        <a:lnTo>
                          <a:pt x="47" y="100"/>
                        </a:lnTo>
                      </a:path>
                    </a:pathLst>
                  </a:custGeom>
                  <a:noFill/>
                  <a:ln w="30163">
                    <a:solidFill>
                      <a:srgbClr val="804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41" name="Line 2106">
                    <a:extLst>
                      <a:ext uri="{FF2B5EF4-FFF2-40B4-BE49-F238E27FC236}">
                        <a16:creationId xmlns="" xmlns:a16="http://schemas.microsoft.com/office/drawing/2014/main" id="{97580942-B17A-4006-9A1A-4F43602556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16" y="1525"/>
                    <a:ext cx="103" cy="161"/>
                  </a:xfrm>
                  <a:prstGeom prst="line">
                    <a:avLst/>
                  </a:prstGeom>
                  <a:noFill/>
                  <a:ln w="14288">
                    <a:solidFill>
                      <a:srgbClr val="C0804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42" name="Line 2107">
                    <a:extLst>
                      <a:ext uri="{FF2B5EF4-FFF2-40B4-BE49-F238E27FC236}">
                        <a16:creationId xmlns="" xmlns:a16="http://schemas.microsoft.com/office/drawing/2014/main" id="{97ECEAD3-BB4B-4CDE-8EA5-A4D13ED9A2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06" y="1703"/>
                    <a:ext cx="95" cy="107"/>
                  </a:xfrm>
                  <a:prstGeom prst="line">
                    <a:avLst/>
                  </a:prstGeom>
                  <a:noFill/>
                  <a:ln w="14288">
                    <a:solidFill>
                      <a:srgbClr val="C0804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</p:grpSp>
            <p:grpSp>
              <p:nvGrpSpPr>
                <p:cNvPr id="32" name="Group 2108">
                  <a:extLst>
                    <a:ext uri="{FF2B5EF4-FFF2-40B4-BE49-F238E27FC236}">
                      <a16:creationId xmlns="" xmlns:a16="http://schemas.microsoft.com/office/drawing/2014/main" id="{8953B325-5EB4-48A7-8FEE-15ACAD63DD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75" y="1274"/>
                  <a:ext cx="386" cy="522"/>
                  <a:chOff x="2775" y="1274"/>
                  <a:chExt cx="386" cy="522"/>
                </a:xfrm>
              </p:grpSpPr>
              <p:sp>
                <p:nvSpPr>
                  <p:cNvPr id="34" name="Freeform 2109">
                    <a:extLst>
                      <a:ext uri="{FF2B5EF4-FFF2-40B4-BE49-F238E27FC236}">
                        <a16:creationId xmlns="" xmlns:a16="http://schemas.microsoft.com/office/drawing/2014/main" id="{BFA93D47-77FD-4505-912C-7964CECF84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1" y="1274"/>
                    <a:ext cx="330" cy="522"/>
                  </a:xfrm>
                  <a:custGeom>
                    <a:avLst/>
                    <a:gdLst>
                      <a:gd name="T0" fmla="*/ 4 w 330"/>
                      <a:gd name="T1" fmla="*/ 328 h 522"/>
                      <a:gd name="T2" fmla="*/ 9 w 330"/>
                      <a:gd name="T3" fmla="*/ 377 h 522"/>
                      <a:gd name="T4" fmla="*/ 6 w 330"/>
                      <a:gd name="T5" fmla="*/ 415 h 522"/>
                      <a:gd name="T6" fmla="*/ 0 w 330"/>
                      <a:gd name="T7" fmla="*/ 439 h 522"/>
                      <a:gd name="T8" fmla="*/ 8 w 330"/>
                      <a:gd name="T9" fmla="*/ 461 h 522"/>
                      <a:gd name="T10" fmla="*/ 20 w 330"/>
                      <a:gd name="T11" fmla="*/ 484 h 522"/>
                      <a:gd name="T12" fmla="*/ 34 w 330"/>
                      <a:gd name="T13" fmla="*/ 522 h 522"/>
                      <a:gd name="T14" fmla="*/ 52 w 330"/>
                      <a:gd name="T15" fmla="*/ 492 h 522"/>
                      <a:gd name="T16" fmla="*/ 84 w 330"/>
                      <a:gd name="T17" fmla="*/ 476 h 522"/>
                      <a:gd name="T18" fmla="*/ 107 w 330"/>
                      <a:gd name="T19" fmla="*/ 461 h 522"/>
                      <a:gd name="T20" fmla="*/ 125 w 330"/>
                      <a:gd name="T21" fmla="*/ 438 h 522"/>
                      <a:gd name="T22" fmla="*/ 140 w 330"/>
                      <a:gd name="T23" fmla="*/ 432 h 522"/>
                      <a:gd name="T24" fmla="*/ 162 w 330"/>
                      <a:gd name="T25" fmla="*/ 415 h 522"/>
                      <a:gd name="T26" fmla="*/ 198 w 330"/>
                      <a:gd name="T27" fmla="*/ 374 h 522"/>
                      <a:gd name="T28" fmla="*/ 226 w 330"/>
                      <a:gd name="T29" fmla="*/ 341 h 522"/>
                      <a:gd name="T30" fmla="*/ 257 w 330"/>
                      <a:gd name="T31" fmla="*/ 306 h 522"/>
                      <a:gd name="T32" fmla="*/ 260 w 330"/>
                      <a:gd name="T33" fmla="*/ 283 h 522"/>
                      <a:gd name="T34" fmla="*/ 271 w 330"/>
                      <a:gd name="T35" fmla="*/ 269 h 522"/>
                      <a:gd name="T36" fmla="*/ 275 w 330"/>
                      <a:gd name="T37" fmla="*/ 231 h 522"/>
                      <a:gd name="T38" fmla="*/ 292 w 330"/>
                      <a:gd name="T39" fmla="*/ 199 h 522"/>
                      <a:gd name="T40" fmla="*/ 311 w 330"/>
                      <a:gd name="T41" fmla="*/ 162 h 522"/>
                      <a:gd name="T42" fmla="*/ 315 w 330"/>
                      <a:gd name="T43" fmla="*/ 140 h 522"/>
                      <a:gd name="T44" fmla="*/ 330 w 330"/>
                      <a:gd name="T45" fmla="*/ 120 h 522"/>
                      <a:gd name="T46" fmla="*/ 321 w 330"/>
                      <a:gd name="T47" fmla="*/ 115 h 522"/>
                      <a:gd name="T48" fmla="*/ 311 w 330"/>
                      <a:gd name="T49" fmla="*/ 82 h 522"/>
                      <a:gd name="T50" fmla="*/ 267 w 330"/>
                      <a:gd name="T51" fmla="*/ 63 h 522"/>
                      <a:gd name="T52" fmla="*/ 252 w 330"/>
                      <a:gd name="T53" fmla="*/ 63 h 522"/>
                      <a:gd name="T54" fmla="*/ 226 w 330"/>
                      <a:gd name="T55" fmla="*/ 34 h 522"/>
                      <a:gd name="T56" fmla="*/ 184 w 330"/>
                      <a:gd name="T57" fmla="*/ 19 h 522"/>
                      <a:gd name="T58" fmla="*/ 153 w 330"/>
                      <a:gd name="T59" fmla="*/ 0 h 522"/>
                      <a:gd name="T60" fmla="*/ 131 w 330"/>
                      <a:gd name="T61" fmla="*/ 14 h 522"/>
                      <a:gd name="T62" fmla="*/ 119 w 330"/>
                      <a:gd name="T63" fmla="*/ 21 h 522"/>
                      <a:gd name="T64" fmla="*/ 119 w 330"/>
                      <a:gd name="T65" fmla="*/ 33 h 522"/>
                      <a:gd name="T66" fmla="*/ 106 w 330"/>
                      <a:gd name="T67" fmla="*/ 39 h 522"/>
                      <a:gd name="T68" fmla="*/ 59 w 330"/>
                      <a:gd name="T69" fmla="*/ 104 h 522"/>
                      <a:gd name="T70" fmla="*/ 56 w 330"/>
                      <a:gd name="T71" fmla="*/ 133 h 522"/>
                      <a:gd name="T72" fmla="*/ 38 w 330"/>
                      <a:gd name="T73" fmla="*/ 144 h 522"/>
                      <a:gd name="T74" fmla="*/ 38 w 330"/>
                      <a:gd name="T75" fmla="*/ 156 h 522"/>
                      <a:gd name="T76" fmla="*/ 85 w 330"/>
                      <a:gd name="T77" fmla="*/ 204 h 522"/>
                      <a:gd name="T78" fmla="*/ 104 w 330"/>
                      <a:gd name="T79" fmla="*/ 191 h 522"/>
                      <a:gd name="T80" fmla="*/ 107 w 330"/>
                      <a:gd name="T81" fmla="*/ 175 h 522"/>
                      <a:gd name="T82" fmla="*/ 153 w 330"/>
                      <a:gd name="T83" fmla="*/ 146 h 522"/>
                      <a:gd name="T84" fmla="*/ 154 w 330"/>
                      <a:gd name="T85" fmla="*/ 120 h 522"/>
                      <a:gd name="T86" fmla="*/ 169 w 330"/>
                      <a:gd name="T87" fmla="*/ 113 h 522"/>
                      <a:gd name="T88" fmla="*/ 190 w 330"/>
                      <a:gd name="T89" fmla="*/ 137 h 522"/>
                      <a:gd name="T90" fmla="*/ 221 w 330"/>
                      <a:gd name="T91" fmla="*/ 153 h 522"/>
                      <a:gd name="T92" fmla="*/ 220 w 330"/>
                      <a:gd name="T93" fmla="*/ 169 h 522"/>
                      <a:gd name="T94" fmla="*/ 201 w 330"/>
                      <a:gd name="T95" fmla="*/ 166 h 522"/>
                      <a:gd name="T96" fmla="*/ 165 w 330"/>
                      <a:gd name="T97" fmla="*/ 198 h 522"/>
                      <a:gd name="T98" fmla="*/ 154 w 330"/>
                      <a:gd name="T99" fmla="*/ 204 h 522"/>
                      <a:gd name="T100" fmla="*/ 144 w 330"/>
                      <a:gd name="T101" fmla="*/ 222 h 522"/>
                      <a:gd name="T102" fmla="*/ 135 w 330"/>
                      <a:gd name="T103" fmla="*/ 243 h 522"/>
                      <a:gd name="T104" fmla="*/ 121 w 330"/>
                      <a:gd name="T105" fmla="*/ 267 h 522"/>
                      <a:gd name="T106" fmla="*/ 103 w 330"/>
                      <a:gd name="T107" fmla="*/ 309 h 522"/>
                      <a:gd name="T108" fmla="*/ 89 w 330"/>
                      <a:gd name="T109" fmla="*/ 312 h 522"/>
                      <a:gd name="T110" fmla="*/ 71 w 330"/>
                      <a:gd name="T111" fmla="*/ 309 h 522"/>
                      <a:gd name="T112" fmla="*/ 41 w 330"/>
                      <a:gd name="T113" fmla="*/ 332 h 522"/>
                      <a:gd name="T114" fmla="*/ 4 w 330"/>
                      <a:gd name="T115" fmla="*/ 328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30" h="522">
                        <a:moveTo>
                          <a:pt x="4" y="328"/>
                        </a:moveTo>
                        <a:lnTo>
                          <a:pt x="9" y="377"/>
                        </a:lnTo>
                        <a:lnTo>
                          <a:pt x="6" y="415"/>
                        </a:lnTo>
                        <a:lnTo>
                          <a:pt x="0" y="439"/>
                        </a:lnTo>
                        <a:lnTo>
                          <a:pt x="8" y="461"/>
                        </a:lnTo>
                        <a:lnTo>
                          <a:pt x="20" y="484"/>
                        </a:lnTo>
                        <a:lnTo>
                          <a:pt x="34" y="522"/>
                        </a:lnTo>
                        <a:lnTo>
                          <a:pt x="52" y="492"/>
                        </a:lnTo>
                        <a:lnTo>
                          <a:pt x="84" y="476"/>
                        </a:lnTo>
                        <a:lnTo>
                          <a:pt x="107" y="461"/>
                        </a:lnTo>
                        <a:lnTo>
                          <a:pt x="125" y="438"/>
                        </a:lnTo>
                        <a:lnTo>
                          <a:pt x="140" y="432"/>
                        </a:lnTo>
                        <a:lnTo>
                          <a:pt x="162" y="415"/>
                        </a:lnTo>
                        <a:lnTo>
                          <a:pt x="198" y="374"/>
                        </a:lnTo>
                        <a:lnTo>
                          <a:pt x="226" y="341"/>
                        </a:lnTo>
                        <a:lnTo>
                          <a:pt x="257" y="306"/>
                        </a:lnTo>
                        <a:lnTo>
                          <a:pt x="260" y="283"/>
                        </a:lnTo>
                        <a:lnTo>
                          <a:pt x="271" y="269"/>
                        </a:lnTo>
                        <a:lnTo>
                          <a:pt x="275" y="231"/>
                        </a:lnTo>
                        <a:lnTo>
                          <a:pt x="292" y="199"/>
                        </a:lnTo>
                        <a:lnTo>
                          <a:pt x="311" y="162"/>
                        </a:lnTo>
                        <a:lnTo>
                          <a:pt x="315" y="140"/>
                        </a:lnTo>
                        <a:lnTo>
                          <a:pt x="330" y="120"/>
                        </a:lnTo>
                        <a:lnTo>
                          <a:pt x="321" y="115"/>
                        </a:lnTo>
                        <a:lnTo>
                          <a:pt x="311" y="82"/>
                        </a:lnTo>
                        <a:lnTo>
                          <a:pt x="267" y="63"/>
                        </a:lnTo>
                        <a:lnTo>
                          <a:pt x="252" y="63"/>
                        </a:lnTo>
                        <a:lnTo>
                          <a:pt x="226" y="34"/>
                        </a:lnTo>
                        <a:lnTo>
                          <a:pt x="184" y="19"/>
                        </a:lnTo>
                        <a:lnTo>
                          <a:pt x="153" y="0"/>
                        </a:lnTo>
                        <a:lnTo>
                          <a:pt x="131" y="14"/>
                        </a:lnTo>
                        <a:lnTo>
                          <a:pt x="119" y="21"/>
                        </a:lnTo>
                        <a:lnTo>
                          <a:pt x="119" y="33"/>
                        </a:lnTo>
                        <a:lnTo>
                          <a:pt x="106" y="39"/>
                        </a:lnTo>
                        <a:lnTo>
                          <a:pt x="59" y="104"/>
                        </a:lnTo>
                        <a:lnTo>
                          <a:pt x="56" y="133"/>
                        </a:lnTo>
                        <a:lnTo>
                          <a:pt x="38" y="144"/>
                        </a:lnTo>
                        <a:lnTo>
                          <a:pt x="38" y="156"/>
                        </a:lnTo>
                        <a:lnTo>
                          <a:pt x="85" y="204"/>
                        </a:lnTo>
                        <a:lnTo>
                          <a:pt x="104" y="191"/>
                        </a:lnTo>
                        <a:lnTo>
                          <a:pt x="107" y="175"/>
                        </a:lnTo>
                        <a:lnTo>
                          <a:pt x="153" y="146"/>
                        </a:lnTo>
                        <a:lnTo>
                          <a:pt x="154" y="120"/>
                        </a:lnTo>
                        <a:lnTo>
                          <a:pt x="169" y="113"/>
                        </a:lnTo>
                        <a:lnTo>
                          <a:pt x="190" y="137"/>
                        </a:lnTo>
                        <a:lnTo>
                          <a:pt x="221" y="153"/>
                        </a:lnTo>
                        <a:lnTo>
                          <a:pt x="220" y="169"/>
                        </a:lnTo>
                        <a:lnTo>
                          <a:pt x="201" y="166"/>
                        </a:lnTo>
                        <a:lnTo>
                          <a:pt x="165" y="198"/>
                        </a:lnTo>
                        <a:lnTo>
                          <a:pt x="154" y="204"/>
                        </a:lnTo>
                        <a:lnTo>
                          <a:pt x="144" y="222"/>
                        </a:lnTo>
                        <a:lnTo>
                          <a:pt x="135" y="243"/>
                        </a:lnTo>
                        <a:lnTo>
                          <a:pt x="121" y="267"/>
                        </a:lnTo>
                        <a:lnTo>
                          <a:pt x="103" y="309"/>
                        </a:lnTo>
                        <a:lnTo>
                          <a:pt x="89" y="312"/>
                        </a:lnTo>
                        <a:lnTo>
                          <a:pt x="71" y="309"/>
                        </a:lnTo>
                        <a:lnTo>
                          <a:pt x="41" y="332"/>
                        </a:lnTo>
                        <a:lnTo>
                          <a:pt x="4" y="328"/>
                        </a:lnTo>
                        <a:close/>
                      </a:path>
                    </a:pathLst>
                  </a:custGeom>
                  <a:solidFill>
                    <a:srgbClr val="0020A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35" name="Freeform 2110">
                    <a:extLst>
                      <a:ext uri="{FF2B5EF4-FFF2-40B4-BE49-F238E27FC236}">
                        <a16:creationId xmlns="" xmlns:a16="http://schemas.microsoft.com/office/drawing/2014/main" id="{ECB38424-9E7C-4020-99D2-E2BB246E0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3" y="1431"/>
                    <a:ext cx="83" cy="67"/>
                  </a:xfrm>
                  <a:custGeom>
                    <a:avLst/>
                    <a:gdLst>
                      <a:gd name="T0" fmla="*/ 55 w 83"/>
                      <a:gd name="T1" fmla="*/ 0 h 67"/>
                      <a:gd name="T2" fmla="*/ 25 w 83"/>
                      <a:gd name="T3" fmla="*/ 12 h 67"/>
                      <a:gd name="T4" fmla="*/ 22 w 83"/>
                      <a:gd name="T5" fmla="*/ 29 h 67"/>
                      <a:gd name="T6" fmla="*/ 0 w 83"/>
                      <a:gd name="T7" fmla="*/ 54 h 67"/>
                      <a:gd name="T8" fmla="*/ 36 w 83"/>
                      <a:gd name="T9" fmla="*/ 54 h 67"/>
                      <a:gd name="T10" fmla="*/ 59 w 83"/>
                      <a:gd name="T11" fmla="*/ 57 h 67"/>
                      <a:gd name="T12" fmla="*/ 69 w 83"/>
                      <a:gd name="T13" fmla="*/ 67 h 67"/>
                      <a:gd name="T14" fmla="*/ 75 w 83"/>
                      <a:gd name="T15" fmla="*/ 61 h 67"/>
                      <a:gd name="T16" fmla="*/ 83 w 83"/>
                      <a:gd name="T17" fmla="*/ 29 h 67"/>
                      <a:gd name="T18" fmla="*/ 55 w 83"/>
                      <a:gd name="T19" fmla="*/ 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3" h="67">
                        <a:moveTo>
                          <a:pt x="55" y="0"/>
                        </a:moveTo>
                        <a:lnTo>
                          <a:pt x="25" y="12"/>
                        </a:lnTo>
                        <a:lnTo>
                          <a:pt x="22" y="29"/>
                        </a:lnTo>
                        <a:lnTo>
                          <a:pt x="0" y="54"/>
                        </a:lnTo>
                        <a:lnTo>
                          <a:pt x="36" y="54"/>
                        </a:lnTo>
                        <a:lnTo>
                          <a:pt x="59" y="57"/>
                        </a:lnTo>
                        <a:lnTo>
                          <a:pt x="69" y="67"/>
                        </a:lnTo>
                        <a:lnTo>
                          <a:pt x="75" y="61"/>
                        </a:lnTo>
                        <a:lnTo>
                          <a:pt x="83" y="29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36" name="Freeform 2111">
                    <a:extLst>
                      <a:ext uri="{FF2B5EF4-FFF2-40B4-BE49-F238E27FC236}">
                        <a16:creationId xmlns="" xmlns:a16="http://schemas.microsoft.com/office/drawing/2014/main" id="{1D60E49D-0040-4AA6-A736-377BC48BB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5" y="1455"/>
                    <a:ext cx="135" cy="157"/>
                  </a:xfrm>
                  <a:custGeom>
                    <a:avLst/>
                    <a:gdLst>
                      <a:gd name="T0" fmla="*/ 92 w 135"/>
                      <a:gd name="T1" fmla="*/ 0 h 157"/>
                      <a:gd name="T2" fmla="*/ 77 w 135"/>
                      <a:gd name="T3" fmla="*/ 21 h 157"/>
                      <a:gd name="T4" fmla="*/ 68 w 135"/>
                      <a:gd name="T5" fmla="*/ 27 h 157"/>
                      <a:gd name="T6" fmla="*/ 53 w 135"/>
                      <a:gd name="T7" fmla="*/ 44 h 157"/>
                      <a:gd name="T8" fmla="*/ 32 w 135"/>
                      <a:gd name="T9" fmla="*/ 52 h 157"/>
                      <a:gd name="T10" fmla="*/ 13 w 135"/>
                      <a:gd name="T11" fmla="*/ 62 h 157"/>
                      <a:gd name="T12" fmla="*/ 0 w 135"/>
                      <a:gd name="T13" fmla="*/ 85 h 157"/>
                      <a:gd name="T14" fmla="*/ 2 w 135"/>
                      <a:gd name="T15" fmla="*/ 94 h 157"/>
                      <a:gd name="T16" fmla="*/ 14 w 135"/>
                      <a:gd name="T17" fmla="*/ 89 h 157"/>
                      <a:gd name="T18" fmla="*/ 20 w 135"/>
                      <a:gd name="T19" fmla="*/ 79 h 157"/>
                      <a:gd name="T20" fmla="*/ 45 w 135"/>
                      <a:gd name="T21" fmla="*/ 76 h 157"/>
                      <a:gd name="T22" fmla="*/ 29 w 135"/>
                      <a:gd name="T23" fmla="*/ 82 h 157"/>
                      <a:gd name="T24" fmla="*/ 18 w 135"/>
                      <a:gd name="T25" fmla="*/ 88 h 157"/>
                      <a:gd name="T26" fmla="*/ 11 w 135"/>
                      <a:gd name="T27" fmla="*/ 98 h 157"/>
                      <a:gd name="T28" fmla="*/ 14 w 135"/>
                      <a:gd name="T29" fmla="*/ 105 h 157"/>
                      <a:gd name="T30" fmla="*/ 24 w 135"/>
                      <a:gd name="T31" fmla="*/ 104 h 157"/>
                      <a:gd name="T32" fmla="*/ 36 w 135"/>
                      <a:gd name="T33" fmla="*/ 99 h 157"/>
                      <a:gd name="T34" fmla="*/ 47 w 135"/>
                      <a:gd name="T35" fmla="*/ 95 h 157"/>
                      <a:gd name="T36" fmla="*/ 41 w 135"/>
                      <a:gd name="T37" fmla="*/ 102 h 157"/>
                      <a:gd name="T38" fmla="*/ 33 w 135"/>
                      <a:gd name="T39" fmla="*/ 115 h 157"/>
                      <a:gd name="T40" fmla="*/ 36 w 135"/>
                      <a:gd name="T41" fmla="*/ 124 h 157"/>
                      <a:gd name="T42" fmla="*/ 42 w 135"/>
                      <a:gd name="T43" fmla="*/ 124 h 157"/>
                      <a:gd name="T44" fmla="*/ 44 w 135"/>
                      <a:gd name="T45" fmla="*/ 128 h 157"/>
                      <a:gd name="T46" fmla="*/ 51 w 135"/>
                      <a:gd name="T47" fmla="*/ 131 h 157"/>
                      <a:gd name="T48" fmla="*/ 65 w 135"/>
                      <a:gd name="T49" fmla="*/ 125 h 157"/>
                      <a:gd name="T50" fmla="*/ 72 w 135"/>
                      <a:gd name="T51" fmla="*/ 117 h 157"/>
                      <a:gd name="T52" fmla="*/ 86 w 135"/>
                      <a:gd name="T53" fmla="*/ 107 h 157"/>
                      <a:gd name="T54" fmla="*/ 94 w 135"/>
                      <a:gd name="T55" fmla="*/ 104 h 157"/>
                      <a:gd name="T56" fmla="*/ 86 w 135"/>
                      <a:gd name="T57" fmla="*/ 121 h 157"/>
                      <a:gd name="T58" fmla="*/ 81 w 135"/>
                      <a:gd name="T59" fmla="*/ 133 h 157"/>
                      <a:gd name="T60" fmla="*/ 78 w 135"/>
                      <a:gd name="T61" fmla="*/ 149 h 157"/>
                      <a:gd name="T62" fmla="*/ 88 w 135"/>
                      <a:gd name="T63" fmla="*/ 157 h 157"/>
                      <a:gd name="T64" fmla="*/ 96 w 135"/>
                      <a:gd name="T65" fmla="*/ 151 h 157"/>
                      <a:gd name="T66" fmla="*/ 101 w 135"/>
                      <a:gd name="T67" fmla="*/ 141 h 157"/>
                      <a:gd name="T68" fmla="*/ 109 w 135"/>
                      <a:gd name="T69" fmla="*/ 128 h 157"/>
                      <a:gd name="T70" fmla="*/ 114 w 135"/>
                      <a:gd name="T71" fmla="*/ 118 h 157"/>
                      <a:gd name="T72" fmla="*/ 115 w 135"/>
                      <a:gd name="T73" fmla="*/ 89 h 157"/>
                      <a:gd name="T74" fmla="*/ 118 w 135"/>
                      <a:gd name="T75" fmla="*/ 73 h 157"/>
                      <a:gd name="T76" fmla="*/ 127 w 135"/>
                      <a:gd name="T77" fmla="*/ 47 h 157"/>
                      <a:gd name="T78" fmla="*/ 135 w 135"/>
                      <a:gd name="T79" fmla="*/ 17 h 157"/>
                      <a:gd name="T80" fmla="*/ 103 w 135"/>
                      <a:gd name="T81" fmla="*/ 2 h 157"/>
                      <a:gd name="T82" fmla="*/ 92 w 135"/>
                      <a:gd name="T83" fmla="*/ 0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35" h="157">
                        <a:moveTo>
                          <a:pt x="92" y="0"/>
                        </a:moveTo>
                        <a:lnTo>
                          <a:pt x="77" y="21"/>
                        </a:lnTo>
                        <a:lnTo>
                          <a:pt x="68" y="27"/>
                        </a:lnTo>
                        <a:lnTo>
                          <a:pt x="53" y="44"/>
                        </a:lnTo>
                        <a:lnTo>
                          <a:pt x="32" y="52"/>
                        </a:lnTo>
                        <a:lnTo>
                          <a:pt x="13" y="62"/>
                        </a:lnTo>
                        <a:lnTo>
                          <a:pt x="0" y="85"/>
                        </a:lnTo>
                        <a:lnTo>
                          <a:pt x="2" y="94"/>
                        </a:lnTo>
                        <a:lnTo>
                          <a:pt x="14" y="89"/>
                        </a:lnTo>
                        <a:lnTo>
                          <a:pt x="20" y="79"/>
                        </a:lnTo>
                        <a:lnTo>
                          <a:pt x="45" y="76"/>
                        </a:lnTo>
                        <a:lnTo>
                          <a:pt x="29" y="82"/>
                        </a:lnTo>
                        <a:lnTo>
                          <a:pt x="18" y="88"/>
                        </a:lnTo>
                        <a:lnTo>
                          <a:pt x="11" y="98"/>
                        </a:lnTo>
                        <a:lnTo>
                          <a:pt x="14" y="105"/>
                        </a:lnTo>
                        <a:lnTo>
                          <a:pt x="24" y="104"/>
                        </a:lnTo>
                        <a:lnTo>
                          <a:pt x="36" y="99"/>
                        </a:lnTo>
                        <a:lnTo>
                          <a:pt x="47" y="95"/>
                        </a:lnTo>
                        <a:lnTo>
                          <a:pt x="41" y="102"/>
                        </a:lnTo>
                        <a:lnTo>
                          <a:pt x="33" y="115"/>
                        </a:lnTo>
                        <a:lnTo>
                          <a:pt x="36" y="124"/>
                        </a:lnTo>
                        <a:lnTo>
                          <a:pt x="42" y="124"/>
                        </a:lnTo>
                        <a:lnTo>
                          <a:pt x="44" y="128"/>
                        </a:lnTo>
                        <a:lnTo>
                          <a:pt x="51" y="131"/>
                        </a:lnTo>
                        <a:lnTo>
                          <a:pt x="65" y="125"/>
                        </a:lnTo>
                        <a:lnTo>
                          <a:pt x="72" y="117"/>
                        </a:lnTo>
                        <a:lnTo>
                          <a:pt x="86" y="107"/>
                        </a:lnTo>
                        <a:lnTo>
                          <a:pt x="94" y="104"/>
                        </a:lnTo>
                        <a:lnTo>
                          <a:pt x="86" y="121"/>
                        </a:lnTo>
                        <a:lnTo>
                          <a:pt x="81" y="133"/>
                        </a:lnTo>
                        <a:lnTo>
                          <a:pt x="78" y="149"/>
                        </a:lnTo>
                        <a:lnTo>
                          <a:pt x="88" y="157"/>
                        </a:lnTo>
                        <a:lnTo>
                          <a:pt x="96" y="151"/>
                        </a:lnTo>
                        <a:lnTo>
                          <a:pt x="101" y="141"/>
                        </a:lnTo>
                        <a:lnTo>
                          <a:pt x="109" y="128"/>
                        </a:lnTo>
                        <a:lnTo>
                          <a:pt x="114" y="118"/>
                        </a:lnTo>
                        <a:lnTo>
                          <a:pt x="115" y="89"/>
                        </a:lnTo>
                        <a:lnTo>
                          <a:pt x="118" y="73"/>
                        </a:lnTo>
                        <a:lnTo>
                          <a:pt x="127" y="47"/>
                        </a:lnTo>
                        <a:lnTo>
                          <a:pt x="135" y="17"/>
                        </a:lnTo>
                        <a:lnTo>
                          <a:pt x="103" y="2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solidFill>
                    <a:srgbClr val="E0A080"/>
                  </a:solidFill>
                  <a:ln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dirty="0"/>
                  </a:p>
                </p:txBody>
              </p:sp>
            </p:grpSp>
          </p:grpSp>
        </p:grpSp>
        <p:sp>
          <p:nvSpPr>
            <p:cNvPr id="70" name="Text Box 2223">
              <a:extLst>
                <a:ext uri="{FF2B5EF4-FFF2-40B4-BE49-F238E27FC236}">
                  <a16:creationId xmlns="" xmlns:a16="http://schemas.microsoft.com/office/drawing/2014/main" id="{6139EA94-4118-4718-9AE9-BA09968CE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3886200"/>
              <a:ext cx="1905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4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Consulting</a:t>
              </a:r>
              <a:endParaRPr lang="en-US" altLang="ko-KR" sz="2400" dirty="0">
                <a:solidFill>
                  <a:schemeClr val="folHlink"/>
                </a:solidFill>
              </a:endParaRPr>
            </a:p>
          </p:txBody>
        </p:sp>
      </p:grpSp>
      <p:sp>
        <p:nvSpPr>
          <p:cNvPr id="71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61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359770" y="36916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latinLnBrk="1" hangingPunct="1">
              <a:defRPr/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Being Not Afraid to Ask Questions...</a:t>
            </a:r>
          </a:p>
        </p:txBody>
      </p:sp>
      <p:pic>
        <p:nvPicPr>
          <p:cNvPr id="8" name="Picture 2050" descr="I:\Word Processing\Out\Cahill Scans 8-10-01 (Last)\ginuea hens.jpg">
            <a:extLst>
              <a:ext uri="{FF2B5EF4-FFF2-40B4-BE49-F238E27FC236}">
                <a16:creationId xmlns="" xmlns:a16="http://schemas.microsoft.com/office/drawing/2014/main" id="{DEB0B12A-9C81-4135-AEC9-7EFA30CF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381"/>
            <a:ext cx="9906000" cy="56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아래쪽 화살표 1"/>
          <p:cNvSpPr/>
          <p:nvPr/>
        </p:nvSpPr>
        <p:spPr>
          <a:xfrm>
            <a:off x="3480179" y="2402006"/>
            <a:ext cx="614149" cy="7642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아래쪽 화살표 2"/>
          <p:cNvSpPr/>
          <p:nvPr/>
        </p:nvSpPr>
        <p:spPr>
          <a:xfrm>
            <a:off x="5048539" y="2784143"/>
            <a:ext cx="751760" cy="7915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Audit Phases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D43F8F22-0A4A-4519-81AD-42E7DAC1D36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692323"/>
            <a:ext cx="4451350" cy="394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DBFC8C26-EF5B-4051-9CAB-E17EEC8EB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036" y="1894859"/>
            <a:ext cx="301345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sz="2400" b="1" dirty="0">
                <a:solidFill>
                  <a:srgbClr val="0000CC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Pre-Audit Activities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1B79E9F6-EDDE-4724-9707-481F0311F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3434408"/>
            <a:ext cx="272170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sz="2400" b="1" dirty="0">
                <a:solidFill>
                  <a:srgbClr val="0000CC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On-Site Activities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09E0D70F-895B-48EC-8938-EFD4A505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4896181"/>
            <a:ext cx="3183372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sz="2400" b="1" dirty="0">
                <a:solidFill>
                  <a:srgbClr val="0000CC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Post-Audit Activities</a:t>
            </a: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6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그룹 16"/>
          <p:cNvGrpSpPr>
            <a:grpSpLocks/>
          </p:cNvGrpSpPr>
          <p:nvPr/>
        </p:nvGrpSpPr>
        <p:grpSpPr bwMode="auto">
          <a:xfrm>
            <a:off x="307975" y="607567"/>
            <a:ext cx="9245600" cy="438582"/>
            <a:chOff x="252000" y="504000"/>
            <a:chExt cx="9245717" cy="2058243"/>
          </a:xfrm>
        </p:grpSpPr>
        <p:sp>
          <p:nvSpPr>
            <p:cNvPr id="20" name="직사각형 22">
              <a:extLst/>
            </p:cNvPr>
            <p:cNvSpPr>
              <a:spLocks noChangeArrowheads="1"/>
            </p:cNvSpPr>
            <p:nvPr/>
          </p:nvSpPr>
          <p:spPr bwMode="auto">
            <a:xfrm>
              <a:off x="252000" y="504000"/>
              <a:ext cx="3425468" cy="882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fontAlgn="auto" latinLnBrk="1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800" b="1" dirty="0">
                  <a:solidFill>
                    <a:srgbClr val="0A2D7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SHE Audit Process</a:t>
              </a:r>
            </a:p>
          </p:txBody>
        </p:sp>
        <p:sp>
          <p:nvSpPr>
            <p:cNvPr id="22" name="TextBox 21">
              <a:extLst/>
            </p:cNvPr>
            <p:cNvSpPr txBox="1"/>
            <p:nvPr/>
          </p:nvSpPr>
          <p:spPr>
            <a:xfrm>
              <a:off x="280575" y="1076698"/>
              <a:ext cx="9217142" cy="14855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ko-KR" sz="2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417E8F1C-CB21-4F7D-A947-855518708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50454"/>
            <a:ext cx="4006850" cy="29337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1.</a:t>
            </a:r>
            <a:r>
              <a:rPr lang="ko-K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PRE-AUDIT</a:t>
            </a:r>
          </a:p>
          <a:p>
            <a:pPr>
              <a:lnSpc>
                <a:spcPct val="80000"/>
              </a:lnSpc>
            </a:pPr>
            <a:endParaRPr lang="en-US" altLang="ko-KR" sz="18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Contact Facility Leadership</a:t>
            </a:r>
          </a:p>
          <a:p>
            <a:pPr>
              <a:lnSpc>
                <a:spcPct val="8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Set Scope, Objectives &amp; Timing </a:t>
            </a:r>
          </a:p>
          <a:p>
            <a:pPr>
              <a:lnSpc>
                <a:spcPct val="80000"/>
              </a:lnSpc>
            </a:pPr>
            <a:endParaRPr lang="en-US" altLang="ko-K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Form Audit Team, Assign</a:t>
            </a:r>
          </a:p>
          <a:p>
            <a:pPr>
              <a:lnSpc>
                <a:spcPct val="9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Responsibilities</a:t>
            </a:r>
          </a:p>
          <a:p>
            <a:pPr>
              <a:lnSpc>
                <a:spcPct val="90000"/>
              </a:lnSpc>
            </a:pPr>
            <a:endParaRPr lang="en-US" altLang="ko-K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Request, Distribute &amp; Review</a:t>
            </a:r>
          </a:p>
          <a:p>
            <a:pPr>
              <a:lnSpc>
                <a:spcPct val="9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Pre-audit Information</a:t>
            </a:r>
          </a:p>
          <a:p>
            <a:pPr>
              <a:lnSpc>
                <a:spcPct val="90000"/>
              </a:lnSpc>
            </a:pPr>
            <a:endParaRPr lang="en-US" altLang="ko-K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Hold Team Meeting/Finalize Details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8B0C50FC-D06A-4D01-94A8-D9454107A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836254"/>
            <a:ext cx="3308350" cy="27051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2.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ON-SITE</a:t>
            </a:r>
            <a:endParaRPr lang="en-US" altLang="ko-K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Opening Conference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Review &amp; Assess SHE</a:t>
            </a:r>
          </a:p>
          <a:p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Management Systems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Test &amp; Verify Findings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Evaluate &amp; Classify Findings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Closing Conference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612A0FBA-4A8E-4FF4-899F-0FB6606B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66742"/>
            <a:ext cx="3308350" cy="2017712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3.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POST-AUDIT</a:t>
            </a:r>
            <a:endParaRPr lang="en-US" altLang="ko-K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Prepare Draft Report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Receive and Incorporate</a:t>
            </a:r>
          </a:p>
          <a:p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Facilities Response</a:t>
            </a:r>
          </a:p>
          <a:p>
            <a:pPr>
              <a:lnSpc>
                <a:spcPct val="150000"/>
              </a:lnSpc>
            </a:pPr>
            <a:r>
              <a:rPr lang="en-US" altLang="ko-KR" sz="1800" b="1" dirty="0">
                <a:solidFill>
                  <a:schemeClr val="bg1"/>
                </a:solidFill>
                <a:latin typeface="Arial" panose="020B0604020202020204" pitchFamily="34" charset="0"/>
              </a:rPr>
              <a:t>Prepare &amp; Issue Final Report</a:t>
            </a:r>
          </a:p>
        </p:txBody>
      </p:sp>
      <p:sp>
        <p:nvSpPr>
          <p:cNvPr id="11" name="Oval 8">
            <a:extLst>
              <a:ext uri="{FF2B5EF4-FFF2-40B4-BE49-F238E27FC236}">
                <a16:creationId xmlns="" xmlns:a16="http://schemas.microsoft.com/office/drawing/2014/main" id="{504452B5-4DF2-425C-A3A7-26F9C71C6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08054"/>
            <a:ext cx="2971800" cy="6858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F4572D25-8C97-4960-A511-70F0E58AA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974742"/>
            <a:ext cx="254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4.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Facility Action Plan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69133FCA-CECF-470C-BF64-A4ECDFE7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027254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5.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FAP Follow-up Reports</a:t>
            </a:r>
          </a:p>
        </p:txBody>
      </p:sp>
      <p:sp>
        <p:nvSpPr>
          <p:cNvPr id="14" name="Oval 12">
            <a:extLst>
              <a:ext uri="{FF2B5EF4-FFF2-40B4-BE49-F238E27FC236}">
                <a16:creationId xmlns="" xmlns:a16="http://schemas.microsoft.com/office/drawing/2014/main" id="{B672A0F7-F19D-4BF4-A946-796B7FDD7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798654"/>
            <a:ext cx="2971800" cy="6858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5. </a:t>
            </a:r>
            <a:r>
              <a:rPr lang="en-US" altLang="ko-KR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FAP Follow-up Reports</a:t>
            </a:r>
          </a:p>
        </p:txBody>
      </p:sp>
      <p:sp>
        <p:nvSpPr>
          <p:cNvPr id="15" name="Line 14">
            <a:extLst>
              <a:ext uri="{FF2B5EF4-FFF2-40B4-BE49-F238E27FC236}">
                <a16:creationId xmlns="" xmlns:a16="http://schemas.microsoft.com/office/drawing/2014/main" id="{D7F4714D-1B5D-4D94-A496-5EBDEC584D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00400" y="4274654"/>
            <a:ext cx="1981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6" name="Line 15">
            <a:extLst>
              <a:ext uri="{FF2B5EF4-FFF2-40B4-BE49-F238E27FC236}">
                <a16:creationId xmlns="" xmlns:a16="http://schemas.microsoft.com/office/drawing/2014/main" id="{E12ED2A8-EEED-4910-B312-97602DA66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274654"/>
            <a:ext cx="1524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7" name="Line 16">
            <a:extLst>
              <a:ext uri="{FF2B5EF4-FFF2-40B4-BE49-F238E27FC236}">
                <a16:creationId xmlns="" xmlns:a16="http://schemas.microsoft.com/office/drawing/2014/main" id="{BAB56507-398B-4B66-AB9C-63E7CBE41A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1607654"/>
            <a:ext cx="1524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8" name="Line 18">
            <a:extLst>
              <a:ext uri="{FF2B5EF4-FFF2-40B4-BE49-F238E27FC236}">
                <a16:creationId xmlns="" xmlns:a16="http://schemas.microsoft.com/office/drawing/2014/main" id="{6DAF760D-3390-45FD-B6E0-7162728CF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112854"/>
            <a:ext cx="609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19" name="Line 19">
            <a:extLst>
              <a:ext uri="{FF2B5EF4-FFF2-40B4-BE49-F238E27FC236}">
                <a16:creationId xmlns="" xmlns:a16="http://schemas.microsoft.com/office/drawing/2014/main" id="{EC8F3D9C-6D6E-4E3C-8839-C14454C977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570054"/>
            <a:ext cx="0" cy="228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21" name="Line 20">
            <a:extLst>
              <a:ext uri="{FF2B5EF4-FFF2-40B4-BE49-F238E27FC236}">
                <a16:creationId xmlns="" xmlns:a16="http://schemas.microsoft.com/office/drawing/2014/main" id="{F3343315-B9F2-4DA4-A66B-69410C250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1607654"/>
            <a:ext cx="1524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23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71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0237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Auditing Methods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07975" y="1295686"/>
            <a:ext cx="9217025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Review</a:t>
            </a:r>
          </a:p>
          <a:p>
            <a:pPr marL="8001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Standards, Procedures, Permits, Logs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</a:p>
          <a:p>
            <a:pPr marL="8001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SHE, Management, Operators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Observations/Inspections</a:t>
            </a:r>
          </a:p>
          <a:p>
            <a:pPr marL="8001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Facilities, Equipment, Work Practices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Avoid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Hearsay</a:t>
            </a:r>
            <a:r>
              <a:rPr lang="en-US" altLang="ko-KR" b="1" i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Conjecture</a:t>
            </a:r>
            <a:r>
              <a:rPr lang="en-US" altLang="ko-KR" b="1" i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Obtain Confirmation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Verify, Verify, Verify!!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71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 Skills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07975" y="1573232"/>
            <a:ext cx="9217025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Interviewing and Listening 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People and Facilities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Written and Oral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Ability to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Root Causes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Ability to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independence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Objectivity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all Site SHE Rules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Energy, Attitude, Flexibility,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Backbone</a:t>
            </a:r>
            <a:endParaRPr lang="en-US" altLang="ko-KR" b="1" i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90323656-C5FC-430E-B697-A0A1B373C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25703"/>
              </p:ext>
            </p:extLst>
          </p:nvPr>
        </p:nvGraphicFramePr>
        <p:xfrm>
          <a:off x="8126412" y="607326"/>
          <a:ext cx="13795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" name="Clip" r:id="rId3" imgW="3025440" imgH="3252600" progId="MS_ClipArt_Gallery.2">
                  <p:embed/>
                </p:oleObj>
              </mc:Choice>
              <mc:Fallback>
                <p:oleObj name="Clip" r:id="rId3" imgW="3025440" imgH="3252600" progId="MS_ClipArt_Gallery.2">
                  <p:embed/>
                  <p:pic>
                    <p:nvPicPr>
                      <p:cNvPr id="94212" name="Object 4">
                        <a:extLst>
                          <a:ext uri="{FF2B5EF4-FFF2-40B4-BE49-F238E27FC236}">
                            <a16:creationId xmlns="" xmlns:a16="http://schemas.microsoft.com/office/drawing/2014/main" id="{FFCEE30A-1D37-4D59-8C8A-681D79B46B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412" y="607326"/>
                        <a:ext cx="137953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93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2787650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altLang="ko-KR" sz="3200" b="1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Pre-Audit Planning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539D20-A1EF-41E1-B57F-9A6D5D106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91024"/>
            <a:ext cx="64008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F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FFFF"/>
              </a:buClr>
              <a:defRPr/>
            </a:pPr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A 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Critical Activity</a:t>
            </a: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5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7387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When It’s Not Done?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70813" y="1303259"/>
            <a:ext cx="9217025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Auditor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Assignments Results in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Clustering 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Knowledge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Country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Regulations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Incomplete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Knowledge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of Previous Audit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Findings,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Hinders Assessment of Site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Disorganized Opening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Damages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Credibility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Agenda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Causes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Confusion</a:t>
            </a: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09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3934114" y="6492875"/>
            <a:ext cx="22288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93806" y="459324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Agenda </a:t>
            </a:r>
            <a:endParaRPr lang="en-US" altLang="ko-KR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321102" y="1319129"/>
            <a:ext cx="902335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1. Audit Objective Focused on PSM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2. </a:t>
            </a: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Auditing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Standard, </a:t>
            </a: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Fundamentals</a:t>
            </a:r>
            <a:endParaRPr lang="en-US" altLang="ko-KR" sz="3200" b="1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Pre-Audit Planning</a:t>
            </a:r>
            <a:endParaRPr lang="en-US" altLang="ko-KR" sz="3200" b="1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Opening </a:t>
            </a: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endParaRPr lang="en-US" altLang="ko-KR" sz="3200" b="1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5.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and Document Reviewing</a:t>
            </a:r>
            <a:endParaRPr lang="en-US" altLang="ko-KR" sz="3200" b="1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6.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Finding and Recommendations</a:t>
            </a:r>
            <a:endParaRPr lang="en-US" altLang="ko-KR" sz="3200" b="1" dirty="0" smtClean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Exercise for Writing Recommendations</a:t>
            </a:r>
            <a:endParaRPr lang="en-US" altLang="ko-KR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8.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Closing Conference</a:t>
            </a:r>
            <a:endParaRPr lang="en-US" altLang="ko-KR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9. </a:t>
            </a:r>
            <a:r>
              <a:rPr lang="en-US" altLang="ko-KR" sz="3200" b="1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Post Audit </a:t>
            </a:r>
            <a:r>
              <a:rPr lang="en-US" altLang="ko-KR" sz="32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2269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Pre-Audit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85762" y="1465655"/>
            <a:ext cx="9217025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Establish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Scope, Objectives, Timing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Request, Distribute, Review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Pre-Audit Information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Litigation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endParaRPr lang="en-US" altLang="ko-KR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the Team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and Assign Responsibility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Hold Pre-Audit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Meeting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Agenda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Administrative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F5AF97-1EEF-47C8-8BBB-FECC559ABC8B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638771"/>
            <a:ext cx="1795463" cy="167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19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9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3094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to Review in Advance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85762" y="1255665"/>
            <a:ext cx="9217025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Pre-Audit Questionnaire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Recent Federal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Information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Corporate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Audit Report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Background Information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Weather Reports, Directions,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Contact List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6A87C372-DEE2-43A8-B34E-FA50CE93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05" y="1607593"/>
            <a:ext cx="19812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13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73795"/>
            <a:ext cx="90233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Spent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SHE Auditing Verification Activity by Competency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="" xmlns:a16="http://schemas.microsoft.com/office/drawing/2014/main" id="{36BE1C5A-60AC-49EB-B67F-BDCD400EE890}"/>
              </a:ext>
            </a:extLst>
          </p:cNvPr>
          <p:cNvGrpSpPr/>
          <p:nvPr/>
        </p:nvGrpSpPr>
        <p:grpSpPr>
          <a:xfrm>
            <a:off x="1027043" y="1710877"/>
            <a:ext cx="7851913" cy="4438858"/>
            <a:chOff x="1027043" y="2072827"/>
            <a:chExt cx="7851913" cy="4438858"/>
          </a:xfrm>
        </p:grpSpPr>
        <p:sp>
          <p:nvSpPr>
            <p:cNvPr id="2" name="직사각형 1">
              <a:extLst>
                <a:ext uri="{FF2B5EF4-FFF2-40B4-BE49-F238E27FC236}">
                  <a16:creationId xmlns="" xmlns:a16="http://schemas.microsoft.com/office/drawing/2014/main" id="{535BF1EE-1563-42C8-9697-A6AA041B67F4}"/>
                </a:ext>
              </a:extLst>
            </p:cNvPr>
            <p:cNvSpPr/>
            <p:nvPr/>
          </p:nvSpPr>
          <p:spPr>
            <a:xfrm>
              <a:off x="1027043" y="2072827"/>
              <a:ext cx="7851913" cy="44388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aphicFrame>
          <p:nvGraphicFramePr>
            <p:cNvPr id="9" name="Object 5">
              <a:extLst>
                <a:ext uri="{FF2B5EF4-FFF2-40B4-BE49-F238E27FC236}">
                  <a16:creationId xmlns="" xmlns:a16="http://schemas.microsoft.com/office/drawing/2014/main" id="{3229F855-63EB-40C8-82F5-F7D03B34A2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053924"/>
                </p:ext>
              </p:extLst>
            </p:nvPr>
          </p:nvGraphicFramePr>
          <p:xfrm>
            <a:off x="1257300" y="2153894"/>
            <a:ext cx="7391400" cy="427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0" name="차트" r:id="rId3" imgW="7772761" imgH="4496041" progId="MSGraph.Chart.8">
                    <p:embed followColorScheme="full"/>
                  </p:oleObj>
                </mc:Choice>
                <mc:Fallback>
                  <p:oleObj name="차트" r:id="rId3" imgW="7772761" imgH="4496041" progId="MSGraph.Chart.8">
                    <p:embed followColorScheme="full"/>
                    <p:pic>
                      <p:nvPicPr>
                        <p:cNvPr id="31749" name="Object 5">
                          <a:extLst>
                            <a:ext uri="{FF2B5EF4-FFF2-40B4-BE49-F238E27FC236}">
                              <a16:creationId xmlns="" xmlns:a16="http://schemas.microsoft.com/office/drawing/2014/main" id="{F2CC1FD7-397B-4395-B97D-0B48830EA8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7300" y="2153894"/>
                          <a:ext cx="7391400" cy="4276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82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599" y="6261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Bring?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85762" y="1339629"/>
            <a:ext cx="9217025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Selected Protocols, Standards and Regulations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Pre-Audit Questionnaire </a:t>
            </a:r>
            <a:r>
              <a:rPr lang="en-US" altLang="ko-KR" sz="2400" b="1" i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(Marked </a:t>
            </a:r>
            <a:r>
              <a:rPr lang="en-US" altLang="ko-KR" sz="2400" b="1" i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by Auditor)</a:t>
            </a:r>
            <a:endParaRPr lang="en-US" altLang="ko-KR" sz="2400" b="1" i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Previous Audit Report </a:t>
            </a:r>
            <a:r>
              <a:rPr lang="en-US" altLang="ko-KR" sz="2400" b="1" i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(Marked </a:t>
            </a:r>
            <a:r>
              <a:rPr lang="en-US" altLang="ko-KR" sz="2400" b="1" i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by Auditor)</a:t>
            </a:r>
            <a:endParaRPr lang="en-US" altLang="ko-KR" sz="2400" b="1" i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Safety Equipment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Appropriate Clothing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Laptop Computer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</a:p>
        </p:txBody>
      </p:sp>
      <p:pic>
        <p:nvPicPr>
          <p:cNvPr id="7" name="Picture 1028">
            <a:extLst>
              <a:ext uri="{FF2B5EF4-FFF2-40B4-BE49-F238E27FC236}">
                <a16:creationId xmlns="" xmlns:a16="http://schemas.microsoft.com/office/drawing/2014/main" id="{67EEBEF8-DECA-435A-AE04-784021D5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1487488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3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85762" y="1593773"/>
            <a:ext cx="9217025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If You Haven’t Heard from Your Team Leader,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Call!!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Know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You’re Going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          and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You Have to be There!!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Prepared!!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E1DE5550-944C-47A5-82F9-D9A69FE0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343400"/>
            <a:ext cx="1808163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8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557028" y="2715084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The Opening Conference</a:t>
            </a:r>
            <a:endParaRPr lang="en-US" altLang="ko-KR" sz="24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E0655A-1780-4B64-9C9A-5E2F48119E9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74055"/>
            <a:ext cx="3072809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82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Agenda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0" y="1842535"/>
            <a:ext cx="921702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Introductions &amp;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Objectives, Scope and Approach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18B729E9-B883-4C53-AB93-932F1491D6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97429"/>
              </p:ext>
            </p:extLst>
          </p:nvPr>
        </p:nvGraphicFramePr>
        <p:xfrm>
          <a:off x="7777163" y="778595"/>
          <a:ext cx="16462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0" name="Clip" r:id="rId3" imgW="4006800" imgH="2856960" progId="MS_ClipArt_Gallery.2">
                  <p:embed/>
                </p:oleObj>
              </mc:Choice>
              <mc:Fallback>
                <p:oleObj name="Clip" r:id="rId3" imgW="4006800" imgH="2856960" progId="MS_ClipArt_Gallery.2">
                  <p:embed/>
                  <p:pic>
                    <p:nvPicPr>
                      <p:cNvPr id="16388" name="Object 4">
                        <a:extLst>
                          <a:ext uri="{FF2B5EF4-FFF2-40B4-BE49-F238E27FC236}">
                            <a16:creationId xmlns="" xmlns:a16="http://schemas.microsoft.com/office/drawing/2014/main" id="{AFBDFE23-7188-4F71-92BB-0DF48CF7A1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163" y="778595"/>
                        <a:ext cx="1646237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1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07975" y="1654914"/>
            <a:ext cx="921702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To Assess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and Regulations</a:t>
            </a: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Policies, Standards, and Guidelines</a:t>
            </a:r>
          </a:p>
          <a:p>
            <a:pPr marL="800100" indent="-342900">
              <a:buFont typeface="Wingdings" panose="05000000000000000000" pitchFamily="2" charset="2"/>
              <a:buChar char="ü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policies, Standards, and 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</a:p>
          <a:p>
            <a:pPr marL="457200"/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Assess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of SHE Management Systems 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B15BDE8-9987-4550-9DC4-DB1C6EBBA3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814482"/>
            <a:ext cx="1690687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7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32907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1" y="850518"/>
            <a:ext cx="852492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n-US" altLang="ko-KR" sz="3200" b="1" kern="0" dirty="0" smtClean="0">
                <a:ln w="1270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sz="3200" b="1" kern="0" dirty="0" smtClean="0">
              <a:ln w="12700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Safety Management System </a:t>
            </a:r>
            <a:endParaRPr lang="ko-KR" altLang="en-US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hand tools, welding safety 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workplace safety 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workplace safety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Elevated work safety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Material Handling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safety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Contractor Safety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Safety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Injury/Illness Classification and Record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Keeping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D5717474-A2A5-4B73-A615-EC4EA3BC3836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2" y="844645"/>
            <a:ext cx="132238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4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21628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85762" y="1008499"/>
            <a:ext cx="935366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Occupational </a:t>
            </a:r>
            <a:r>
              <a:rPr lang="en-US" altLang="ko-KR" sz="32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Heath</a:t>
            </a:r>
            <a:endParaRPr lang="ko-KR" altLang="en-US" sz="32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Chemical Risk and Exposure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Hazards control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(ventilation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respirators, chemical protective clothing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20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Chemical Hazards communications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Heat and Cold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Noise and Hearing conservation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Indoor Air Quality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Ergonomics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Food control and Sanitation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Special Chemical Control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Laboratory OH 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Asbestos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Non-asbestos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Respirable Fibers (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NARFS)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Integrated Health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26DA5570-F01D-48AE-972B-717D021B9C71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2" y="844645"/>
            <a:ext cx="132238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1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3934114" y="6492875"/>
            <a:ext cx="22288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635000" y="3120637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1. Audit Objective Focused on PSM 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76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60227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2916" y="1086149"/>
            <a:ext cx="935429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“Independent”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Team Members 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Compliance Areas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Addressed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practical considerations </a:t>
            </a:r>
            <a:endParaRPr lang="en-US" altLang="ko-KR" sz="2400" b="1" kern="0" dirty="0" smtClean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 Sensitive and/or Restricted Area/Information, </a:t>
            </a:r>
            <a:endParaRPr lang="en-US" altLang="ko-KR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Site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Safety Rules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&amp; Procedures, transportation, </a:t>
            </a: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logistics, etc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 Strict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 Supportive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29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6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40371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 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299140" y="1174161"/>
            <a:ext cx="91430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Tour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Records/Documents Review, Interviews &amp;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and Classify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Preparation of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6722BF19-1447-46D8-A7DE-A80C7FE9FE77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40" y="4199860"/>
            <a:ext cx="3328431" cy="185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1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5848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Audit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22758" y="1128992"/>
            <a:ext cx="91430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+mj-ea"/>
              </a:rPr>
              <a:t>No Site is Perfect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Audits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Require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Verification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Activities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Will be Observed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Corrected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Findings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are Typically Included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Known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Non-Compliances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 are Included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Repeat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Findings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Get Special Attention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Compliance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Guarantees Cannot be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Made</a:t>
            </a:r>
            <a:endParaRPr lang="en-US" altLang="ko-KR" sz="2400" b="1" kern="0" dirty="0">
              <a:ln w="12700">
                <a:noFill/>
                <a:prstDash val="solid"/>
              </a:ln>
              <a:latin typeface="+mj-ea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801B67A2-0CBF-4F21-9017-2373E42FF42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44" y="4327452"/>
            <a:ext cx="2720834" cy="196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5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2973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Report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03860" y="1317851"/>
            <a:ext cx="91430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Classification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Audit Findings 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0D7E7DCD-5C28-4EE9-A72D-7340C4F472DD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9" y="3740199"/>
            <a:ext cx="2695649" cy="190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5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2214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2915" y="1073616"/>
            <a:ext cx="914303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(Statement of Observation)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(Immediate and Long Term)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 I, II, III 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 Regulation, Policy,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Observation/Guidance, Commendation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Business Unit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0D7E7DCD-5C28-4EE9-A72D-7340C4F472DD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22" y="4053922"/>
            <a:ext cx="2727546" cy="213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12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7387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Categorizing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3DFF0CAE-29FA-4927-A353-E0E0DA3FAD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8" y="1160463"/>
            <a:ext cx="11144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D1201A2C-E73B-4020-B5A1-0B089C37D0F3}"/>
              </a:ext>
            </a:extLst>
          </p:cNvPr>
          <p:cNvGrpSpPr/>
          <p:nvPr/>
        </p:nvGrpSpPr>
        <p:grpSpPr>
          <a:xfrm>
            <a:off x="1083239" y="1653065"/>
            <a:ext cx="6791635" cy="3898986"/>
            <a:chOff x="1318742" y="2439930"/>
            <a:chExt cx="6791635" cy="3898986"/>
          </a:xfrm>
        </p:grpSpPr>
        <p:sp>
          <p:nvSpPr>
            <p:cNvPr id="8" name="Rectangle 3">
              <a:extLst>
                <a:ext uri="{FF2B5EF4-FFF2-40B4-BE49-F238E27FC236}">
                  <a16:creationId xmlns="" xmlns:a16="http://schemas.microsoft.com/office/drawing/2014/main" id="{509CFC9B-AA0E-4E97-A0FF-62209AF24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277" y="2439930"/>
              <a:ext cx="1358900" cy="8255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FB8E6F89-5C68-423F-BEAE-1D5E6E88F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477" y="2439930"/>
              <a:ext cx="1358900" cy="8255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="" xmlns:a16="http://schemas.microsoft.com/office/drawing/2014/main" id="{AEFA5819-26D7-448D-B3F6-07AE6EB0F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052" y="2439930"/>
              <a:ext cx="1358900" cy="82550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="" xmlns:a16="http://schemas.microsoft.com/office/drawing/2014/main" id="{C023C8E4-DFA1-44D5-99F6-54396A0B2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052" y="3519430"/>
              <a:ext cx="1358900" cy="82550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2" name="Rectangle 7">
              <a:extLst>
                <a:ext uri="{FF2B5EF4-FFF2-40B4-BE49-F238E27FC236}">
                  <a16:creationId xmlns="" xmlns:a16="http://schemas.microsoft.com/office/drawing/2014/main" id="{6C95B30E-7270-42CD-BF13-D51C915F6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277" y="4600517"/>
              <a:ext cx="1358900" cy="82550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="" xmlns:a16="http://schemas.microsoft.com/office/drawing/2014/main" id="{F1941986-2A3A-4144-8A8E-DF77B93B1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477" y="3519430"/>
              <a:ext cx="1358900" cy="82550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4" name="Rectangle 9">
              <a:extLst>
                <a:ext uri="{FF2B5EF4-FFF2-40B4-BE49-F238E27FC236}">
                  <a16:creationId xmlns="" xmlns:a16="http://schemas.microsoft.com/office/drawing/2014/main" id="{745A0AB1-245E-43EB-B41D-306C0B34A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477" y="4600517"/>
              <a:ext cx="1358900" cy="82550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="" xmlns:a16="http://schemas.microsoft.com/office/drawing/2014/main" id="{69E3C765-0670-410F-92C8-42C911360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277" y="3519430"/>
              <a:ext cx="1358900" cy="82550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="" xmlns:a16="http://schemas.microsoft.com/office/drawing/2014/main" id="{9E9D42C2-D7DF-4A30-A9DB-496A20C8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4052" y="4527492"/>
              <a:ext cx="1358900" cy="825500"/>
            </a:xfrm>
            <a:prstGeom prst="rect">
              <a:avLst/>
            </a:prstGeom>
            <a:solidFill>
              <a:srgbClr val="33CC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 dirty="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="" xmlns:a16="http://schemas.microsoft.com/office/drawing/2014/main" id="{43D07A64-35E6-46C8-8829-531225863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742" y="2635104"/>
              <a:ext cx="865622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</a:rPr>
                <a:t>Level </a:t>
              </a:r>
              <a:r>
                <a:rPr lang="en-US" altLang="ko-KR" dirty="0" smtClean="0">
                  <a:latin typeface="Arial" panose="020B0604020202020204" pitchFamily="34" charset="0"/>
                </a:rPr>
                <a:t>I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="" xmlns:a16="http://schemas.microsoft.com/office/drawing/2014/main" id="{3390F79C-EEF4-40C2-9AC7-7863C66C6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742" y="3747193"/>
              <a:ext cx="929742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</a:rPr>
                <a:t>Level </a:t>
              </a:r>
              <a:r>
                <a:rPr lang="en-US" altLang="ko-KR" dirty="0" smtClean="0">
                  <a:latin typeface="Arial" panose="020B0604020202020204" pitchFamily="34" charset="0"/>
                </a:rPr>
                <a:t>II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="" xmlns:a16="http://schemas.microsoft.com/office/drawing/2014/main" id="{58EB36D7-82AD-463E-9E9B-3B832BFE0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131" y="4755255"/>
              <a:ext cx="993862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</a:rPr>
                <a:t>Level </a:t>
              </a:r>
              <a:r>
                <a:rPr lang="en-US" altLang="ko-KR" dirty="0" smtClean="0">
                  <a:latin typeface="Arial" panose="020B0604020202020204" pitchFamily="34" charset="0"/>
                </a:rPr>
                <a:t>III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="" xmlns:a16="http://schemas.microsoft.com/office/drawing/2014/main" id="{8582552D-2D8C-4ECF-8543-4A1096A87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685" y="5968942"/>
              <a:ext cx="1301638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ko-KR" dirty="0" smtClean="0">
                  <a:latin typeface="Arial" panose="020B0604020202020204" pitchFamily="34" charset="0"/>
                </a:rPr>
                <a:t>Regulatory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="" xmlns:a16="http://schemas.microsoft.com/office/drawing/2014/main" id="{62AC466C-CA86-4E0F-AB47-2919C7B3E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785" y="5968942"/>
              <a:ext cx="1081088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altLang="ko-KR" dirty="0" smtClean="0">
                  <a:latin typeface="Arial" panose="020B0604020202020204" pitchFamily="34" charset="0"/>
                </a:rPr>
                <a:t>Policy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="" xmlns:a16="http://schemas.microsoft.com/office/drawing/2014/main" id="{3B3BB136-260B-4E48-BC38-1C65DF495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605" y="5968942"/>
              <a:ext cx="1173398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ko-KR" dirty="0" smtClean="0">
                  <a:latin typeface="Arial" panose="020B0604020202020204" pitchFamily="34" charset="0"/>
                </a:rPr>
                <a:t>Guidance</a:t>
              </a:r>
              <a:endParaRPr lang="zh-CN" altLang="en-US" dirty="0">
                <a:ea typeface="SimSun" panose="02010600030101010101" pitchFamily="2" charset="-122"/>
              </a:endParaRPr>
            </a:p>
          </p:txBody>
        </p:sp>
      </p:grpSp>
      <p:sp>
        <p:nvSpPr>
          <p:cNvPr id="23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4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362916" y="419677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2916" y="1452425"/>
            <a:ext cx="914303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1: Highest Priority Action</a:t>
            </a:r>
          </a:p>
          <a:p>
            <a:pPr marL="284400" indent="-284400"/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Situations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cause present substantial risk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to the env.</a:t>
            </a:r>
            <a:r>
              <a:rPr lang="ko-KR" altLang="en-US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public, employees, customers, the company or its reputation,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results in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criminal or civil liability for knowing or willful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violations</a:t>
            </a:r>
          </a:p>
          <a:p>
            <a:pPr marL="284400" indent="-284400"/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Action</a:t>
            </a:r>
            <a:endParaRPr lang="ko-KR" altLang="en-US" sz="2400" b="1" kern="0" dirty="0" smtClean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meet the criteria for level 1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but it is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an isolated or occasional situation.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These actions should not continue beyond the short term.</a:t>
            </a:r>
          </a:p>
          <a:p>
            <a:pPr marL="284400" indent="-284400"/>
            <a:endParaRPr lang="en-US" altLang="ko-KR" sz="2000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administrative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 nature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involve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 isolated or occasional situation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ko-KR" altLang="en-US" sz="20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536CCF04-461F-44E8-8967-D4315900CE6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92" y="543627"/>
            <a:ext cx="1680386" cy="101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7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2028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-US" altLang="ko-KR" sz="2800" b="1" dirty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299140" y="1077070"/>
            <a:ext cx="914303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o-KR" altLang="en-US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 involves laws, regulations, and directives that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to the company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including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regulations and international treaties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4400" indent="-284400"/>
            <a:endParaRPr lang="en-US" altLang="ko-KR" sz="2000" b="1" kern="0" dirty="0" smtClean="0">
              <a:ln w="12700">
                <a:noFill/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endParaRPr lang="ko-KR" altLang="en-US" sz="2400" b="1" kern="0" dirty="0" smtClean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 involves company policies, mandatory requirements from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DuPont Standards, Site Standards or procedures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altLang="en-US" sz="2000" dirty="0">
                <a:solidFill>
                  <a:srgbClr val="C00000"/>
                </a:solidFill>
              </a:rPr>
              <a:t> </a:t>
            </a:r>
            <a:endParaRPr lang="en-US" altLang="ko-KR" sz="2000" dirty="0" smtClean="0">
              <a:solidFill>
                <a:srgbClr val="C00000"/>
              </a:solidFill>
            </a:endParaRPr>
          </a:p>
          <a:p>
            <a:pPr marL="284400" indent="-284400"/>
            <a:endParaRPr lang="en-US" altLang="ko-KR" b="1" dirty="0" smtClean="0">
              <a:solidFill>
                <a:srgbClr val="C00000"/>
              </a:solidFill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Guidance/Observation</a:t>
            </a:r>
            <a:endParaRPr lang="ko-KR" altLang="en-US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o-KR" altLang="en-US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Findings relates to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guidance, good management practices (GMP), or program. </a:t>
            </a:r>
            <a:endParaRPr lang="en-US" altLang="ko-KR" sz="2000" b="1" kern="0" dirty="0" smtClean="0">
              <a:ln w="12700">
                <a:noFill/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endParaRPr lang="en-US" altLang="ko-KR" b="1" kern="0" dirty="0" smtClean="0">
              <a:ln w="12700">
                <a:noFill/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Commendation</a:t>
            </a:r>
            <a:endParaRPr lang="ko-KR" altLang="en-US" sz="2400" b="1" kern="0" dirty="0" smtClean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/>
            <a:r>
              <a:rPr lang="ko-KR" altLang="en-US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exemplary system, action, or program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worthy of adopting by other business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20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536CCF04-461F-44E8-8967-D4315900CE6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16" y="495300"/>
            <a:ext cx="1696188" cy="101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81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3117647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Interview and Document Reviewing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8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8305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- Who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22758" y="1363552"/>
            <a:ext cx="9143034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 Manager and Staff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Work Team Leaders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Operators/Technicians/Mechanics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Management/Supervision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Contractors, Drivers 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="" xmlns:a16="http://schemas.microsoft.com/office/drawing/2014/main" id="{FEDEF8CE-1517-46A8-AC7E-B2B973A26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066982"/>
              </p:ext>
            </p:extLst>
          </p:nvPr>
        </p:nvGraphicFramePr>
        <p:xfrm>
          <a:off x="6455391" y="4315756"/>
          <a:ext cx="2442828" cy="1702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5" name="Clip" r:id="rId3" imgW="4519440" imgH="3466800" progId="MS_ClipArt_Gallery.2">
                  <p:embed/>
                </p:oleObj>
              </mc:Choice>
              <mc:Fallback>
                <p:oleObj name="Clip" r:id="rId3" imgW="4519440" imgH="3466800" progId="MS_ClipArt_Gallery.2">
                  <p:embed/>
                  <p:pic>
                    <p:nvPicPr>
                      <p:cNvPr id="98308" name="Object 4">
                        <a:extLst>
                          <a:ext uri="{FF2B5EF4-FFF2-40B4-BE49-F238E27FC236}">
                            <a16:creationId xmlns="" xmlns:a16="http://schemas.microsoft.com/office/drawing/2014/main" id="{2BD68FD4-8D15-4F0F-B561-5E1CC2655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391" y="4315756"/>
                        <a:ext cx="2442828" cy="1702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1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/>
          </p:cNvPr>
          <p:cNvSpPr txBox="1"/>
          <p:nvPr/>
        </p:nvSpPr>
        <p:spPr bwMode="auto">
          <a:xfrm>
            <a:off x="280988" y="1076326"/>
            <a:ext cx="92170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6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C527B03F-41B3-4C0D-A603-25FE2B91C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920875"/>
            <a:ext cx="30908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ko-KR" sz="2800" b="1" dirty="0">
                <a:latin typeface="Arial" panose="020B0604020202020204" pitchFamily="34" charset="0"/>
              </a:rPr>
              <a:t>Tools for </a:t>
            </a:r>
          </a:p>
          <a:p>
            <a:pPr algn="ctr" eaLnBrk="1" hangingPunct="1"/>
            <a:r>
              <a:rPr lang="en-US" altLang="ko-KR" sz="2800" b="1" dirty="0">
                <a:latin typeface="Arial" panose="020B0604020202020204" pitchFamily="34" charset="0"/>
              </a:rPr>
              <a:t>Thinking Outside</a:t>
            </a:r>
          </a:p>
          <a:p>
            <a:pPr algn="ctr" eaLnBrk="1" hangingPunct="1"/>
            <a:r>
              <a:rPr lang="en-US" altLang="ko-KR" sz="2800" b="1" dirty="0">
                <a:latin typeface="Arial" panose="020B0604020202020204" pitchFamily="34" charset="0"/>
              </a:rPr>
              <a:t>the Box...</a:t>
            </a:r>
          </a:p>
        </p:txBody>
      </p:sp>
      <p:pic>
        <p:nvPicPr>
          <p:cNvPr id="9" name="Picture 2" descr="chimney.jpg                                                    00026BDE&#10;Ellie's G3                     ABA78158:">
            <a:extLst>
              <a:ext uri="{FF2B5EF4-FFF2-40B4-BE49-F238E27FC236}">
                <a16:creationId xmlns="" xmlns:a16="http://schemas.microsoft.com/office/drawing/2014/main" id="{D313597C-0C08-40B5-8197-4C8FF36E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6" y="687387"/>
            <a:ext cx="4987637" cy="56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1481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- How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09110" y="1123920"/>
            <a:ext cx="9143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Introduce Yourself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Explain What You Are Doing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Try to Put Them at Ease &amp; Relieve Stress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Open-ended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be Captive to the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  <a:endParaRPr lang="en-US" altLang="ko-KR" b="1" kern="0" dirty="0" smtClean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Audits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For an Answer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Demonstrate That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You Are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="" xmlns:a16="http://schemas.microsoft.com/office/drawing/2014/main" id="{FEDEF8CE-1517-46A8-AC7E-B2B973A26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392944"/>
              </p:ext>
            </p:extLst>
          </p:nvPr>
        </p:nvGraphicFramePr>
        <p:xfrm>
          <a:off x="6782937" y="4780780"/>
          <a:ext cx="2232240" cy="1534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0" name="Clip" r:id="rId3" imgW="4519440" imgH="3466800" progId="MS_ClipArt_Gallery.2">
                  <p:embed/>
                </p:oleObj>
              </mc:Choice>
              <mc:Fallback>
                <p:oleObj name="Clip" r:id="rId3" imgW="4519440" imgH="3466800" progId="MS_ClipArt_Gallery.2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="" xmlns:a16="http://schemas.microsoft.com/office/drawing/2014/main" id="{FEDEF8CE-1517-46A8-AC7E-B2B973A261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2937" y="4780780"/>
                        <a:ext cx="2232240" cy="1534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39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70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33658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 - How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2916" y="1111429"/>
            <a:ext cx="91430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Discussion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Restate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Key Findings From the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Interview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Notes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During the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Interview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of Interviewees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Do Interviews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One-on-One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if Possible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Distinguish Between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endParaRPr lang="en-US" altLang="ko-KR" kern="0" dirty="0" smtClean="0">
              <a:ln w="12700">
                <a:noFill/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on Leads from Interviews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="" xmlns:a16="http://schemas.microsoft.com/office/drawing/2014/main" id="{FEDEF8CE-1517-46A8-AC7E-B2B973A26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42044"/>
              </p:ext>
            </p:extLst>
          </p:nvPr>
        </p:nvGraphicFramePr>
        <p:xfrm>
          <a:off x="7206019" y="4858603"/>
          <a:ext cx="2130994" cy="1615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4" name="Clip" r:id="rId3" imgW="4519440" imgH="3466800" progId="MS_ClipArt_Gallery.2">
                  <p:embed/>
                </p:oleObj>
              </mc:Choice>
              <mc:Fallback>
                <p:oleObj name="Clip" r:id="rId3" imgW="4519440" imgH="3466800" progId="MS_ClipArt_Gallery.2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="" xmlns:a16="http://schemas.microsoft.com/office/drawing/2014/main" id="{FEDEF8CE-1517-46A8-AC7E-B2B973A261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019" y="4858603"/>
                        <a:ext cx="2130994" cy="1615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2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7961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Review Strategies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12788" y="1146068"/>
            <a:ext cx="9143034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What You Can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Ahead of Time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, Within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First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on Site; Many Auditable Requirements are Found in the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Overwhelmed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; Start with Strategic Documents (e.g., Written Programs or Procedures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Quiet Time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if You Need it; Nobody Wants to be Watched While They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List of Requirements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You Want to Verify Through Interviews or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28">
            <a:extLst>
              <a:ext uri="{FF2B5EF4-FFF2-40B4-BE49-F238E27FC236}">
                <a16:creationId xmlns="" xmlns:a16="http://schemas.microsoft.com/office/drawing/2014/main" id="{D452B898-E6F7-4F7C-8840-24F4FEE2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20" y="426214"/>
            <a:ext cx="1301685" cy="11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38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1254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Documents to Review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2916" y="1433201"/>
            <a:ext cx="91430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Chart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Policies/Standards/SOPs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&amp; Written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 Team Meeting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Records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Inspections &amp; Audits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Investigations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B09FC1-41E0-4903-859E-C27DA250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0" y="5554563"/>
            <a:ext cx="2067920" cy="11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01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7226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Documents to Review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599" y="1315136"/>
            <a:ext cx="86401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Logs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(e.g., Exposure Monitoring, Waste Water DMRs)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Manifests and Shipping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Papers </a:t>
            </a:r>
            <a:endParaRPr lang="en-US" altLang="ko-KR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Permits (e.g., Title V, Confined Space)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Equipment Calibration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Records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Maintenance Records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Many Other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F69FE01A-FCB5-49DE-B4C3-6CF17C6F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28" y="4790662"/>
            <a:ext cx="1754022" cy="17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85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9A5E8A8C-D99A-4E7D-9F2F-067B2612A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584791"/>
            <a:ext cx="325708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sz="32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The Challenge:</a:t>
            </a:r>
          </a:p>
          <a:p>
            <a:r>
              <a:rPr lang="en-US" altLang="ko-KR" sz="32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Observe, </a:t>
            </a:r>
          </a:p>
          <a:p>
            <a:r>
              <a:rPr lang="en-US" altLang="ko-KR" sz="32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Articulate, </a:t>
            </a:r>
          </a:p>
          <a:p>
            <a:r>
              <a:rPr lang="en-US" altLang="ko-KR" sz="3200" b="1" kern="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Write!</a:t>
            </a:r>
          </a:p>
        </p:txBody>
      </p:sp>
      <p:pic>
        <p:nvPicPr>
          <p:cNvPr id="8" name="Picture 2" descr="inspectors.jpg                                                 00026BDE&#10;Ellie's G3                     ABA78158:">
            <a:extLst>
              <a:ext uri="{FF2B5EF4-FFF2-40B4-BE49-F238E27FC236}">
                <a16:creationId xmlns="" xmlns:a16="http://schemas.microsoft.com/office/drawing/2014/main" id="{4E09AC54-D136-4244-A09E-CDD5B85E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65" y="409433"/>
            <a:ext cx="6086459" cy="60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39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y Documents\My Pictures\DCP00020.JPG">
            <a:extLst>
              <a:ext uri="{FF2B5EF4-FFF2-40B4-BE49-F238E27FC236}">
                <a16:creationId xmlns="" xmlns:a16="http://schemas.microsoft.com/office/drawing/2014/main" id="{855E8BC4-2748-4C6B-9BC7-A059E27B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09"/>
            <a:ext cx="9906000" cy="60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952999" y="2210937"/>
            <a:ext cx="110660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타원 6"/>
          <p:cNvSpPr/>
          <p:nvPr/>
        </p:nvSpPr>
        <p:spPr>
          <a:xfrm>
            <a:off x="8367214" y="4014716"/>
            <a:ext cx="110660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타원 7"/>
          <p:cNvSpPr/>
          <p:nvPr/>
        </p:nvSpPr>
        <p:spPr>
          <a:xfrm>
            <a:off x="617560" y="3734936"/>
            <a:ext cx="110660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y Documents\My Pictures\DCP00011.JPG">
            <a:extLst>
              <a:ext uri="{FF2B5EF4-FFF2-40B4-BE49-F238E27FC236}">
                <a16:creationId xmlns="" xmlns:a16="http://schemas.microsoft.com/office/drawing/2014/main" id="{D024A8C2-79C3-4B56-A77C-E4711DAF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389031"/>
            <a:ext cx="9892352" cy="61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5255524" y="4424148"/>
            <a:ext cx="1677539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="" xmlns:a16="http://schemas.microsoft.com/office/drawing/2014/main" id="{1E8B6E1A-5B93-48EC-831E-ED0C63644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123907"/>
              </p:ext>
            </p:extLst>
          </p:nvPr>
        </p:nvGraphicFramePr>
        <p:xfrm>
          <a:off x="40944" y="390952"/>
          <a:ext cx="9866332" cy="6076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5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82946" name="Object 2">
                        <a:extLst>
                          <a:ext uri="{FF2B5EF4-FFF2-40B4-BE49-F238E27FC236}">
                            <a16:creationId xmlns="" xmlns:a16="http://schemas.microsoft.com/office/drawing/2014/main" id="{D432F57A-0F40-44F6-A13B-83D04837F3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4" y="390952"/>
                        <a:ext cx="9866332" cy="6076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668670" y="2881952"/>
            <a:ext cx="110660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="" xmlns:a16="http://schemas.microsoft.com/office/drawing/2014/main" id="{F9ACF97A-6A78-4CB4-A1C5-7EA6156F66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391568"/>
              </p:ext>
            </p:extLst>
          </p:nvPr>
        </p:nvGraphicFramePr>
        <p:xfrm>
          <a:off x="0" y="390447"/>
          <a:ext cx="9906000" cy="6102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9" name="Photo Editor Photo" r:id="rId3" imgW="4571429" imgH="6095238" progId="MSPhotoEd.3">
                  <p:embed/>
                </p:oleObj>
              </mc:Choice>
              <mc:Fallback>
                <p:oleObj name="Photo Editor Photo" r:id="rId3" imgW="4571429" imgH="6095238" progId="MSPhotoEd.3">
                  <p:embed/>
                  <p:pic>
                    <p:nvPicPr>
                      <p:cNvPr id="83970" name="Object 2">
                        <a:extLst>
                          <a:ext uri="{FF2B5EF4-FFF2-40B4-BE49-F238E27FC236}">
                            <a16:creationId xmlns="" xmlns:a16="http://schemas.microsoft.com/office/drawing/2014/main" id="{E82A615E-049A-4409-B69A-2FAC0CF789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0447"/>
                        <a:ext cx="9906000" cy="6102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857232" y="3700818"/>
            <a:ext cx="2510052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96707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Why PSM </a:t>
            </a:r>
            <a:r>
              <a:rPr lang="en-US" altLang="ko-KR" sz="32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Audit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07B456-49EA-4E86-B032-5FC09B4A789D}"/>
              </a:ext>
            </a:extLst>
          </p:cNvPr>
          <p:cNvSpPr txBox="1"/>
          <p:nvPr/>
        </p:nvSpPr>
        <p:spPr bwMode="auto">
          <a:xfrm>
            <a:off x="283688" y="1401140"/>
            <a:ext cx="92222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/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WHAT IS AUDITING?</a:t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WHAT’S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PRINCIPLE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INVOLVED?</a:t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PURPOSE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OF AN AUDIT</a:t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REGULATORY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, TRADE, &amp; PROFESSIONAL ASSOCIATION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GUIDANCE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LINK TO DUPONT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PSM SYSTEMS AND PERFORMANCE</a:t>
            </a:r>
          </a:p>
          <a:p>
            <a:pPr marL="284400" indent="-284400"/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</a:b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LINK TO OVERALL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BUSINESS EXCELLENCE</a:t>
            </a:r>
          </a:p>
        </p:txBody>
      </p:sp>
      <p:pic>
        <p:nvPicPr>
          <p:cNvPr id="5" name="Picture 4" descr="MCj02346250000[1]">
            <a:extLst>
              <a:ext uri="{FF2B5EF4-FFF2-40B4-BE49-F238E27FC236}">
                <a16:creationId xmlns="" xmlns:a16="http://schemas.microsoft.com/office/drawing/2014/main" id="{D2F9C029-C739-4D98-9C43-DCCC1D4D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79" y="989094"/>
            <a:ext cx="20494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45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My Documents\Pictures\Safety\Kinki Kizugawa safety shower.pcx">
            <a:extLst>
              <a:ext uri="{FF2B5EF4-FFF2-40B4-BE49-F238E27FC236}">
                <a16:creationId xmlns="" xmlns:a16="http://schemas.microsoft.com/office/drawing/2014/main" id="{C60224F6-9456-4D36-91A6-EBD30919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27"/>
            <a:ext cx="9906000" cy="61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49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67284" y="3433601"/>
            <a:ext cx="3903259" cy="1929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y Documents\My Pictures\DCP00016.JPG">
            <a:extLst>
              <a:ext uri="{FF2B5EF4-FFF2-40B4-BE49-F238E27FC236}">
                <a16:creationId xmlns="" xmlns:a16="http://schemas.microsoft.com/office/drawing/2014/main" id="{2A2C1215-8158-46C7-8D3F-75F3599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95"/>
            <a:ext cx="9906000" cy="612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734402" y="3687170"/>
            <a:ext cx="1459174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타원 6"/>
          <p:cNvSpPr/>
          <p:nvPr/>
        </p:nvSpPr>
        <p:spPr>
          <a:xfrm>
            <a:off x="4399696" y="4260376"/>
            <a:ext cx="110660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="" xmlns:a16="http://schemas.microsoft.com/office/drawing/2014/main" id="{7F02BF87-6C46-450A-9570-E9CB5E16E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86834"/>
              </p:ext>
            </p:extLst>
          </p:nvPr>
        </p:nvGraphicFramePr>
        <p:xfrm>
          <a:off x="0" y="364396"/>
          <a:ext cx="9906000" cy="612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1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88066" name="Object 2">
                        <a:extLst>
                          <a:ext uri="{FF2B5EF4-FFF2-40B4-BE49-F238E27FC236}">
                            <a16:creationId xmlns="" xmlns:a16="http://schemas.microsoft.com/office/drawing/2014/main" id="{44B47BB1-D846-413C-8873-11F335516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396"/>
                        <a:ext cx="9906000" cy="6128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985150" y="2033517"/>
            <a:ext cx="1842444" cy="17878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="" xmlns:a16="http://schemas.microsoft.com/office/drawing/2014/main" id="{E4C1A5BB-3074-48B6-BF8C-B6C2D50428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328641"/>
              </p:ext>
            </p:extLst>
          </p:nvPr>
        </p:nvGraphicFramePr>
        <p:xfrm>
          <a:off x="0" y="327598"/>
          <a:ext cx="9906000" cy="611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45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89090" name="Object 2">
                        <a:extLst>
                          <a:ext uri="{FF2B5EF4-FFF2-40B4-BE49-F238E27FC236}">
                            <a16:creationId xmlns="" xmlns:a16="http://schemas.microsoft.com/office/drawing/2014/main" id="{A9111222-0ED0-4825-BEC6-B9C637D305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598"/>
                        <a:ext cx="9906000" cy="6112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835021" y="3211771"/>
            <a:ext cx="3370997" cy="1433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2787650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6. Finding and Recommendations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3DE630-27FB-494F-AE0F-700C82F7262B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55" y="4284699"/>
            <a:ext cx="2564319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98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04167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Writing...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73567" y="1585624"/>
            <a:ext cx="93552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kern="0" dirty="0">
                <a:ln w="12700">
                  <a:noFill/>
                  <a:prstDash val="solid"/>
                </a:ln>
                <a:latin typeface="+mj-ea"/>
              </a:rPr>
              <a:t>“Writing is Easy. </a:t>
            </a:r>
            <a:endParaRPr lang="en-US" altLang="ko-KR" sz="2800" b="1" kern="0" dirty="0" smtClean="0">
              <a:ln w="12700">
                <a:noFill/>
                <a:prstDash val="solid"/>
              </a:ln>
              <a:latin typeface="+mj-ea"/>
            </a:endParaRPr>
          </a:p>
          <a:p>
            <a:r>
              <a:rPr lang="en-US" altLang="ko-KR" sz="2800" b="1" kern="0" dirty="0" smtClean="0">
                <a:ln w="12700">
                  <a:noFill/>
                  <a:prstDash val="solid"/>
                </a:ln>
                <a:latin typeface="+mj-ea"/>
              </a:rPr>
              <a:t> </a:t>
            </a:r>
            <a:r>
              <a:rPr lang="en-US" altLang="ko-KR" sz="2800" b="1" kern="0" dirty="0">
                <a:ln w="12700">
                  <a:noFill/>
                  <a:prstDash val="solid"/>
                </a:ln>
                <a:latin typeface="+mj-ea"/>
              </a:rPr>
              <a:t>All you do </a:t>
            </a:r>
            <a:r>
              <a:rPr lang="en-US" altLang="ko-KR" sz="2800" b="1" kern="0" dirty="0" smtClean="0">
                <a:ln w="12700">
                  <a:noFill/>
                  <a:prstDash val="solid"/>
                </a:ln>
                <a:latin typeface="+mj-ea"/>
              </a:rPr>
              <a:t>is stare </a:t>
            </a:r>
            <a:r>
              <a:rPr lang="en-US" altLang="ko-KR" sz="2800" b="1" kern="0" dirty="0">
                <a:ln w="12700">
                  <a:noFill/>
                  <a:prstDash val="solid"/>
                </a:ln>
                <a:latin typeface="+mj-ea"/>
              </a:rPr>
              <a:t>at a blank </a:t>
            </a:r>
            <a:r>
              <a:rPr lang="en-US" altLang="ko-KR" sz="2800" b="1" kern="0" dirty="0" smtClean="0">
                <a:ln w="12700">
                  <a:noFill/>
                  <a:prstDash val="solid"/>
                </a:ln>
                <a:latin typeface="+mj-ea"/>
              </a:rPr>
              <a:t>sheet of paper </a:t>
            </a:r>
          </a:p>
          <a:p>
            <a:r>
              <a:rPr lang="en-US" altLang="ko-KR" sz="2800" b="1" kern="0" dirty="0">
                <a:ln w="12700">
                  <a:noFill/>
                  <a:prstDash val="solid"/>
                </a:ln>
                <a:latin typeface="+mj-ea"/>
              </a:rPr>
              <a:t> </a:t>
            </a:r>
            <a:r>
              <a:rPr lang="en-US" altLang="ko-KR" sz="2800" b="1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+mj-ea"/>
              </a:rPr>
              <a:t>until </a:t>
            </a:r>
            <a:r>
              <a:rPr lang="en-US" altLang="ko-KR" sz="28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+mj-ea"/>
              </a:rPr>
              <a:t>drops of blood form </a:t>
            </a:r>
            <a:r>
              <a:rPr lang="en-US" altLang="ko-KR" sz="2800" b="1" kern="0" dirty="0" smtClean="0">
                <a:ln w="12700">
                  <a:noFill/>
                  <a:prstDash val="solid"/>
                </a:ln>
                <a:latin typeface="+mj-ea"/>
              </a:rPr>
              <a:t>on your </a:t>
            </a:r>
            <a:r>
              <a:rPr lang="en-US" altLang="ko-KR" sz="2800" b="1" kern="0" dirty="0">
                <a:ln w="12700">
                  <a:noFill/>
                  <a:prstDash val="solid"/>
                </a:ln>
                <a:latin typeface="+mj-ea"/>
              </a:rPr>
              <a:t>forehead.”</a:t>
            </a:r>
          </a:p>
          <a:p>
            <a:r>
              <a:rPr lang="en-US" altLang="ko-KR" sz="2800" b="1" kern="0" dirty="0" smtClean="0">
                <a:ln w="12700">
                  <a:noFill/>
                  <a:prstDash val="solid"/>
                </a:ln>
                <a:latin typeface="+mj-ea"/>
              </a:rPr>
              <a:t>                                             Gene Fowler </a:t>
            </a:r>
          </a:p>
          <a:p>
            <a:r>
              <a:rPr lang="ko-KR" altLang="en-US" sz="2800" b="1" i="1" dirty="0"/>
              <a:t> </a:t>
            </a:r>
            <a:endParaRPr lang="en-US" altLang="ko-KR" sz="2800" b="1" i="1" kern="0" dirty="0">
              <a:ln w="12700">
                <a:noFill/>
                <a:prstDash val="solid"/>
              </a:ln>
              <a:latin typeface="+mj-e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DD590E6-89EB-465E-907F-255215EF32F6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65" y="4175532"/>
            <a:ext cx="2292959" cy="219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6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77085" y="696238"/>
            <a:ext cx="90233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ea typeface="+mj-ea"/>
                <a:cs typeface="Arial" pitchFamily="34" charset="0"/>
              </a:rPr>
              <a:t>Communicating Findings - </a:t>
            </a:r>
            <a:br>
              <a:rPr lang="en-US" altLang="ko-KR" sz="2800" b="1" dirty="0">
                <a:solidFill>
                  <a:srgbClr val="0A2D7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ea typeface="+mj-ea"/>
                <a:cs typeface="Arial" pitchFamily="34" charset="0"/>
              </a:rPr>
              <a:t>The Four Step Process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598685" y="2142549"/>
            <a:ext cx="78410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When Observed</a:t>
            </a:r>
          </a:p>
          <a:p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At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Daily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Conference</a:t>
            </a:r>
          </a:p>
          <a:p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At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Pre-Closing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Conference</a:t>
            </a:r>
          </a:p>
          <a:p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At 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Closing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Conference</a:t>
            </a: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11618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Writing Audit Findings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61486" y="1400564"/>
            <a:ext cx="92470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Write Findings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at the Management Systems Level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Where Appropriate; Look for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Trends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Recommend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Strategic Corrective Actions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(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What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 not How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Classify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 Findings</a:t>
            </a:r>
            <a:endParaRPr lang="en-US" altLang="ko-KR" sz="2400" b="1" kern="0" dirty="0">
              <a:ln w="12700">
                <a:noFill/>
                <a:prstDash val="solid"/>
              </a:ln>
              <a:latin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Check for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+mj-ea"/>
              </a:rPr>
              <a:t>Repeat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+mj-ea"/>
              </a:rPr>
              <a:t>Findings</a:t>
            </a:r>
            <a:endParaRPr lang="en-US" altLang="ko-KR" sz="2400" b="1" kern="0" dirty="0">
              <a:ln w="12700">
                <a:noFill/>
                <a:prstDash val="solid"/>
              </a:ln>
              <a:latin typeface="+mj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+mj-ea"/>
              </a:rPr>
              <a:t>When in Doubt, Use the Guide</a:t>
            </a: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2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91131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Structure of Findings and Recommendations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536864" y="1289014"/>
            <a:ext cx="90233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Description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(Statement of Observation)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Statement of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Requirement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Citation</a:t>
            </a:r>
            <a:endParaRPr lang="en-US" altLang="ko-KR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Finding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Type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(Regulatory, Policy, Observation/Guidance)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Finding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Priority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(I, II, III)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Recommendation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(Immediate and Long Term)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Status 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01F835-DEA9-4085-91FA-5CD352190209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30" y="5168900"/>
            <a:ext cx="174466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34684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 Model Audit Finding…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68919" y="752786"/>
            <a:ext cx="9023350" cy="6036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Title: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Hazardous Waste Accumulation Area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Inspections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Description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The site could not demonstrate inspections of the 90-day hazardous waste accumulation point located on the south side of Building A23 were being conducted. </a:t>
            </a:r>
            <a:endParaRPr lang="en-US" altLang="ko-KR" sz="2000" b="1" kern="0" dirty="0" smtClean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Source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Federal hazardous waste regulations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require the site to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inspect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“areas where containers are stored,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 least weekly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, looking for leaks and for deterioration caused by corrosion and other factors.” 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Recommendation: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Provide the appropriate assurances that the inspections are occurring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and/or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develop and implement a verifiable inspection procedure. </a:t>
            </a:r>
            <a:endParaRPr lang="en-US" altLang="ko-KR" sz="2000" b="1" kern="0" dirty="0" smtClean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Priority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Level II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Type: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Regulatory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Reference: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40 CFR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265.174  </a:t>
            </a:r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11895"/>
            <a:ext cx="90233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 Disney Co. </a:t>
            </a:r>
            <a:endParaRPr lang="en-US" altLang="ko-KR" sz="2800" b="1" dirty="0" smtClean="0">
              <a:solidFill>
                <a:srgbClr val="0A2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2800" b="1" dirty="0">
                <a:solidFill>
                  <a:srgbClr val="0A2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of Environmental Incidents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="" xmlns:a16="http://schemas.microsoft.com/office/drawing/2014/main" id="{0849B7BD-9A40-4127-A76C-2A821C4088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388307"/>
              </p:ext>
            </p:extLst>
          </p:nvPr>
        </p:nvGraphicFramePr>
        <p:xfrm>
          <a:off x="1155700" y="2171700"/>
          <a:ext cx="7026275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0" name="Document" r:id="rId3" imgW="8265802" imgH="4032165" progId="Word.Document.8">
                  <p:embed/>
                </p:oleObj>
              </mc:Choice>
              <mc:Fallback>
                <p:oleObj name="Document" r:id="rId3" imgW="8265802" imgH="4032165" progId="Word.Document.8">
                  <p:embed/>
                  <p:pic>
                    <p:nvPicPr>
                      <p:cNvPr id="115715" name="Object 3">
                        <a:extLst>
                          <a:ext uri="{FF2B5EF4-FFF2-40B4-BE49-F238E27FC236}">
                            <a16:creationId xmlns="" xmlns:a16="http://schemas.microsoft.com/office/drawing/2014/main" id="{F487324E-37AA-4B8F-8D3F-DFEC13B89B0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2171700"/>
                        <a:ext cx="7026275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8FBED251-2457-4FC6-93F8-910C4988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2043" r="68323" b="48926"/>
          <a:stretch>
            <a:fillRect/>
          </a:stretch>
        </p:blipFill>
        <p:spPr bwMode="auto">
          <a:xfrm>
            <a:off x="7296150" y="2219325"/>
            <a:ext cx="20478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6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The Top Four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Pitfalls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315042" y="1480632"/>
            <a:ext cx="90233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Vague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Observation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Statements</a:t>
            </a:r>
          </a:p>
          <a:p>
            <a:pPr marL="7416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“program is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inadequate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”</a:t>
            </a:r>
          </a:p>
          <a:p>
            <a:pPr marL="7416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“program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needs improvement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”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Statement of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Requirement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 Citations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Overly Stringent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Priority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Classifications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59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84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What is a Fact?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6C4F4F51-01F3-4948-8851-A7B4521A9370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867562"/>
            <a:ext cx="185261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EE4322F5-6083-4972-9554-B578F7A75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381" y="1849547"/>
            <a:ext cx="7724664" cy="113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ko-KR" altLang="en-US" sz="24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A matter </a:t>
            </a:r>
            <a:r>
              <a:rPr lang="en-US" altLang="ko-KR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capable of direct verification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, not of </a:t>
            </a:r>
          </a:p>
          <a:p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matters of judgment.” </a:t>
            </a:r>
            <a:endParaRPr lang="en-US" altLang="ko-KR" sz="24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altLang="ko-KR" sz="2000" b="1" i="1" dirty="0" smtClean="0">
                <a:latin typeface="Arial" pitchFamily="34" charset="0"/>
                <a:cs typeface="Arial" pitchFamily="34" charset="0"/>
              </a:rPr>
              <a:t>Strunk</a:t>
            </a:r>
            <a:r>
              <a:rPr lang="en-US" altLang="ko-KR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b="1" i="1" dirty="0">
                <a:latin typeface="Arial" pitchFamily="34" charset="0"/>
                <a:cs typeface="Arial" pitchFamily="34" charset="0"/>
              </a:rPr>
              <a:t>and White, The Elements of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3E7FFEE9-57E7-42F1-93D2-4A2565B8B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157" y="3663998"/>
            <a:ext cx="775856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ko-KR" altLang="en-US" sz="24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Water boils at 100 degrees C.”  </a:t>
            </a:r>
            <a:r>
              <a:rPr lang="en-US" altLang="ko-KR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[A fact]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E96FA9C9-E528-43AD-8E0B-5672763D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047" y="4314978"/>
            <a:ext cx="7578998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ko-KR" altLang="en-US" sz="24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Napoleon was the greatest of modern generals.”  </a:t>
            </a:r>
          </a:p>
          <a:p>
            <a:r>
              <a:rPr lang="en-US" altLang="ko-K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altLang="ko-K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Not a fact]</a:t>
            </a:r>
          </a:p>
        </p:txBody>
      </p:sp>
      <p:sp>
        <p:nvSpPr>
          <p:cNvPr id="9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9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What is Not a Fact?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560C0E59-D961-46DF-BE28-C8A7738252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2" y="3867777"/>
            <a:ext cx="2287828" cy="246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11A184C-39D3-41B6-A75C-209F5D1B1FFD}"/>
              </a:ext>
            </a:extLst>
          </p:cNvPr>
          <p:cNvSpPr txBox="1">
            <a:spLocks noChangeArrowheads="1"/>
          </p:cNvSpPr>
          <p:nvPr/>
        </p:nvSpPr>
        <p:spPr>
          <a:xfrm>
            <a:off x="972903" y="1726321"/>
            <a:ext cx="7772400" cy="3371741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ko-KR" altLang="en-US" b="1" dirty="0"/>
              <a:t>“</a:t>
            </a:r>
            <a:r>
              <a:rPr lang="en-US" altLang="ko-KR" b="1" dirty="0"/>
              <a:t>The Site </a:t>
            </a:r>
            <a:r>
              <a:rPr lang="en-US" altLang="ko-KR" b="1" dirty="0">
                <a:solidFill>
                  <a:srgbClr val="0000CC"/>
                </a:solidFill>
              </a:rPr>
              <a:t>Needs to</a:t>
            </a:r>
            <a:r>
              <a:rPr lang="en-US" altLang="ko-KR" b="1" dirty="0"/>
              <a:t>…”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b="1" dirty="0"/>
              <a:t>“The Program </a:t>
            </a:r>
            <a:r>
              <a:rPr lang="en-US" altLang="ko-KR" b="1" dirty="0">
                <a:solidFill>
                  <a:srgbClr val="0000CC"/>
                </a:solidFill>
              </a:rPr>
              <a:t>Should </a:t>
            </a:r>
            <a:r>
              <a:rPr lang="en-US" altLang="ko-KR" b="1" dirty="0"/>
              <a:t>be…”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b="1" dirty="0"/>
              <a:t>“The Unit </a:t>
            </a:r>
            <a:r>
              <a:rPr lang="en-US" altLang="ko-KR" b="1" dirty="0">
                <a:solidFill>
                  <a:srgbClr val="0000CC"/>
                </a:solidFill>
              </a:rPr>
              <a:t>Might Have to </a:t>
            </a:r>
            <a:r>
              <a:rPr lang="en-US" altLang="ko-KR" b="1" dirty="0"/>
              <a:t>be…”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b="1" dirty="0"/>
              <a:t>“The Permit </a:t>
            </a:r>
            <a:r>
              <a:rPr lang="en-US" altLang="ko-KR" b="1" dirty="0">
                <a:solidFill>
                  <a:srgbClr val="0000CC"/>
                </a:solidFill>
              </a:rPr>
              <a:t>Could </a:t>
            </a:r>
            <a:r>
              <a:rPr lang="en-US" altLang="ko-KR" b="1" dirty="0"/>
              <a:t>be…”</a:t>
            </a: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The Auditor’s </a:t>
            </a:r>
            <a:r>
              <a:rPr lang="en-US" altLang="ko-KR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Role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Report Writing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1011513" y="1686125"/>
            <a:ext cx="82514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Develop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“Bullet-Proof”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Findings </a:t>
            </a:r>
            <a:endParaRPr lang="en-US" altLang="ko-KR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Accurately Define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the Basis of the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Deficiency 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Develop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Logically Consistent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Recommendations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Review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Other Auditors’ Findings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Focus 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“Directly Insertable”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Text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264DF57D-91AA-4262-9F3D-72157CABF1D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88" y="4842344"/>
            <a:ext cx="2048860" cy="169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96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Words of Wisdom on Writing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D864DF5C-59C7-4DFE-9B5B-46D71E255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167" y="1873620"/>
            <a:ext cx="5847755" cy="13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ko-KR" altLang="en-US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ko-KR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Make every word tell</a:t>
            </a:r>
            <a:r>
              <a:rPr lang="en-US" altLang="ko-KR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.”</a:t>
            </a:r>
          </a:p>
          <a:p>
            <a:endParaRPr lang="en-US" altLang="ko-KR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EDBAE74-2FCF-48F6-8FBB-0EDA5FD1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941" y="2796525"/>
            <a:ext cx="218450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William Strunk, Jr.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2C3C3341-2B21-421A-958D-AF35741743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70" y="3650538"/>
            <a:ext cx="1968062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83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536864" y="2844544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7. Exercise for Writing Recommendations</a:t>
            </a:r>
            <a:endParaRPr lang="en-US" altLang="ko-KR" sz="3200" b="1" dirty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3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609600" y="71148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1. Mechanical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Integrity </a:t>
            </a:r>
          </a:p>
        </p:txBody>
      </p:sp>
      <p:pic>
        <p:nvPicPr>
          <p:cNvPr id="5" name="Picture 4" descr="Powder Coating Booth">
            <a:extLst>
              <a:ext uri="{FF2B5EF4-FFF2-40B4-BE49-F238E27FC236}">
                <a16:creationId xmlns="" xmlns:a16="http://schemas.microsoft.com/office/drawing/2014/main" id="{B22DBA52-9D03-4C98-8F14-428BA89D9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2964" y="1582889"/>
            <a:ext cx="3469986" cy="47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870A722-6B6F-47AC-86F0-9F6744C18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74" y="1453493"/>
            <a:ext cx="5477301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A powder coatings unit has been in operation for five years which includes a coatings chamber, a ventilation system, and the coatings spray unit. Coatings may involves flammable or combustible materials.  </a:t>
            </a:r>
            <a:endParaRPr lang="en-US" altLang="ko-KR" sz="2400" b="1" dirty="0" smtClean="0">
              <a:solidFill>
                <a:srgbClr val="000000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The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unit was not included in the MI SAP maintenance program.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</a:t>
            </a: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MI related items should be evaluated with this equipment ?</a:t>
            </a: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50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609600" y="43852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1. Mechanical Integrity  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5152B6FC-331E-42A1-A1D0-82A9D9141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83" y="1399669"/>
            <a:ext cx="922806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Inspection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and testing of the ventilation system flow, grounding and bonding of equipment, spray unit,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filters, controls 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Why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was the system not included in MI program ?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Is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this equipment considered “PSM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Critical Items”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016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44136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2. Quality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Assurance </a:t>
            </a:r>
          </a:p>
        </p:txBody>
      </p:sp>
      <p:pic>
        <p:nvPicPr>
          <p:cNvPr id="5" name="Picture 4" descr="RTEmagicC_fb1ba2d51f">
            <a:extLst>
              <a:ext uri="{FF2B5EF4-FFF2-40B4-BE49-F238E27FC236}">
                <a16:creationId xmlns="" xmlns:a16="http://schemas.microsoft.com/office/drawing/2014/main" id="{7F7209C2-A4A3-4F60-928F-6A49572A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2294" y="1405179"/>
            <a:ext cx="3633656" cy="49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1AC96E49-C3E6-4784-8C97-A828F86C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371532"/>
            <a:ext cx="5235812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The site has purchased a new mixing tank which is insulated and has a mechanical agitator. </a:t>
            </a:r>
            <a:endParaRPr lang="en-US" altLang="ko-KR" sz="2400" b="1" dirty="0" smtClean="0">
              <a:solidFill>
                <a:srgbClr val="000000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</a:rPr>
              <a:t>Records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of Quality Assurance information cannot be located on site</a:t>
            </a: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</a:rPr>
              <a:t>.</a:t>
            </a:r>
            <a:endParaRPr lang="en-US" altLang="ko-KR" sz="2400" b="1" dirty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</a:rPr>
              <a:t>What types of QA information would you expect to see involving this purchase ? </a:t>
            </a: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482600" y="42045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2. Quality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Assurance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49165B65-CD42-4845-8544-B585C045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03" y="1391415"/>
            <a:ext cx="9098947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Inspection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and test of the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tank construction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  (welds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, materials, supports, nozzles)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Inspection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of insulation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Functionality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of agitation system </a:t>
            </a:r>
          </a:p>
        </p:txBody>
      </p:sp>
    </p:spTree>
    <p:extLst>
      <p:ext uri="{BB962C8B-B14F-4D97-AF65-F5344CB8AC3E}">
        <p14:creationId xmlns:p14="http://schemas.microsoft.com/office/powerpoint/2010/main" val="12314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501650" y="61482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PSM AUDITING PRINCIPLE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07B456-49EA-4E86-B032-5FC09B4A789D}"/>
              </a:ext>
            </a:extLst>
          </p:cNvPr>
          <p:cNvSpPr txBox="1"/>
          <p:nvPr/>
        </p:nvSpPr>
        <p:spPr bwMode="auto">
          <a:xfrm>
            <a:off x="307975" y="1437225"/>
            <a:ext cx="9217025" cy="44558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THE ONLY WAY ONE CAN KNOW AND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UNDERSTAND “HOW ONE IS REALLY DOING” IS BY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u="sng" kern="0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OBSERVING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(IN THE FIELD) AND COMPARING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u="sng" kern="0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PERFORMANCE VERSUS ESTABLISHED STANDARDS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. 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PROPER AUDITING INCLUDES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POSITIVE FEEDBACK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ON SIGNIFICANT STRENGTHS AS WELL AS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CORRECTIVE FEEDBACK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ON AREAS NEEDING</a:t>
            </a: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IMPROVEMENT</a:t>
            </a: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0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7245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3. Management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Change - Personnel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rag5-d">
            <a:extLst>
              <a:ext uri="{FF2B5EF4-FFF2-40B4-BE49-F238E27FC236}">
                <a16:creationId xmlns="" xmlns:a16="http://schemas.microsoft.com/office/drawing/2014/main" id="{5644E864-78AE-4ED7-976B-18BA5BA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6374" y="1568052"/>
            <a:ext cx="3200400" cy="34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7FAD2471-F08B-4167-BF9E-25FBD492A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98" y="1481788"/>
            <a:ext cx="598643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A specialty chemical (Lubricants) process uses highly toxic materials (phosgene, fluorine) and flammables. </a:t>
            </a:r>
            <a:endParaRPr lang="en-US" altLang="ko-KR" sz="2400" b="1" dirty="0" smtClean="0">
              <a:solidFill>
                <a:srgbClr val="000000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00"/>
                </a:solidFill>
                <a:ea typeface="굴림" panose="020B0600000101010101" pitchFamily="50" charset="-127"/>
              </a:rPr>
              <a:t>A 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new supervisor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has been transferred 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into the area from another site. He has been in the area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for five months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.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MOC-P forms have not been </a:t>
            </a: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</a:rPr>
              <a:t>completed. </a:t>
            </a:r>
            <a:endParaRPr lang="en-US" altLang="ko-KR" sz="2400" b="1" dirty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</a:rPr>
              <a:t>What training and information would you expect him to have in this new </a:t>
            </a: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</a:rPr>
              <a:t>role? </a:t>
            </a:r>
            <a:endParaRPr lang="en-US" altLang="ko-KR" sz="2800" b="1" dirty="0">
              <a:solidFill>
                <a:srgbClr val="C00000"/>
              </a:solidFill>
              <a:ea typeface="굴림" panose="020B0600000101010101" pitchFamily="50" charset="-127"/>
            </a:endParaRP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69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381383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3. Management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Change - Personnel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3C39060C-5FAA-408B-BF19-AF5E739B2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500337"/>
            <a:ext cx="8767313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Initial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training on PSM and PSM systems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within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the site/area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90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day competency demonstration – hazards of the process, layers of protection, process technology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Inventory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of PSM skills and long term targeted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15949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0861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4. Process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pic>
        <p:nvPicPr>
          <p:cNvPr id="5" name="Picture 8" descr="indalex1.jpg (37663 bytes)">
            <a:extLst>
              <a:ext uri="{FF2B5EF4-FFF2-40B4-BE49-F238E27FC236}">
                <a16:creationId xmlns="" xmlns:a16="http://schemas.microsoft.com/office/drawing/2014/main" id="{014B6237-A198-44A2-A528-5EEF3695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426787"/>
            <a:ext cx="3038475" cy="505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blow_up">
            <a:extLst>
              <a:ext uri="{FF2B5EF4-FFF2-40B4-BE49-F238E27FC236}">
                <a16:creationId xmlns="" xmlns:a16="http://schemas.microsoft.com/office/drawing/2014/main" id="{CF7B4AE1-1E94-4CB9-B576-752627A6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52" y="4885899"/>
            <a:ext cx="4362738" cy="150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89225654-49B7-4CD9-BB52-C64DA82CE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41946"/>
            <a:ext cx="5621338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The site recently installed a new scrubber system to reduce emissions. Information on the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standard operating conditions is not available.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types of SOC’s should be expected with this type of system?</a:t>
            </a: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89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50861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4. Process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88E00129-A4A9-4907-BC14-A843997AF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64" y="1430547"/>
            <a:ext cx="86687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Temperature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and flow of gas treated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Scrubber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operating temperature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Scrubber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liquid levels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PH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levels 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3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7408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5. Training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and Performance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B84C4EF2-221A-48A4-A3F7-C306BBBE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4" y="1356965"/>
            <a:ext cx="2579426" cy="500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23756222-D47C-4E69-ACF7-63885150C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227792"/>
            <a:ext cx="62321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</a:rPr>
              <a:t>During field interviews, shift operators indicate that a number of new filter devices and procedural steps have been installed to increase yields (6S project). The procedures have been updated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but “not much” training was provided on this shift. </a:t>
            </a:r>
            <a:endParaRPr lang="en-US" altLang="ko-KR" sz="2400" b="1" dirty="0" smtClean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</a:rPr>
              <a:t>The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</a:rPr>
              <a:t>equipment isn’t working well and the vendor has been troubleshooting for past two weeks.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</a:rPr>
              <a:t>How would you address these comments as an </a:t>
            </a: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</a:rPr>
              <a:t>auditor?</a:t>
            </a:r>
            <a:endParaRPr lang="en-US" altLang="ko-KR" sz="2800" b="1" dirty="0">
              <a:solidFill>
                <a:srgbClr val="C00000"/>
              </a:solidFill>
              <a:ea typeface="굴림" panose="020B0600000101010101" pitchFamily="50" charset="-127"/>
            </a:endParaRP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20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525841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5. Training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and Performance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="" xmlns:a16="http://schemas.microsoft.com/office/drawing/2014/main" id="{B096A9A8-E3A0-4AE7-8AF4-12BF3D6F4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97" y="1298368"/>
            <a:ext cx="877881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Interview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other operators to review any training if provided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Review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training records on changes to equipment/procedures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Interview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MT engineer for area to understand troubleshooting issues </a:t>
            </a:r>
          </a:p>
        </p:txBody>
      </p:sp>
    </p:spTree>
    <p:extLst>
      <p:ext uri="{BB962C8B-B14F-4D97-AF65-F5344CB8AC3E}">
        <p14:creationId xmlns:p14="http://schemas.microsoft.com/office/powerpoint/2010/main" val="13827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63561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6. Safe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Work Practices</a:t>
            </a:r>
          </a:p>
        </p:txBody>
      </p:sp>
      <p:pic>
        <p:nvPicPr>
          <p:cNvPr id="5" name="Picture 4" descr="demolition">
            <a:extLst>
              <a:ext uri="{FF2B5EF4-FFF2-40B4-BE49-F238E27FC236}">
                <a16:creationId xmlns="" xmlns:a16="http://schemas.microsoft.com/office/drawing/2014/main" id="{E30060B4-5D6C-4835-A3D9-E031FD83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565" y="3308823"/>
            <a:ext cx="29686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large_main_EmergencyFilmGroupVideos-EmergencyFilmGroupHazmatContainers_579">
            <a:extLst>
              <a:ext uri="{FF2B5EF4-FFF2-40B4-BE49-F238E27FC236}">
                <a16:creationId xmlns="" xmlns:a16="http://schemas.microsoft.com/office/drawing/2014/main" id="{5F7A85B7-26FE-43D2-9355-9FD27F84A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27" y="1138140"/>
            <a:ext cx="2857500" cy="210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82EB658F-1321-486A-ACAE-E0C66B3C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138141"/>
            <a:ext cx="5823945" cy="506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2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The site is installing a new project to double capacity of a specialty chemical product. </a:t>
            </a:r>
            <a:endParaRPr lang="en-US" altLang="ko-KR" sz="2200" b="1" dirty="0" smtClean="0">
              <a:solidFill>
                <a:srgbClr val="000000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200" b="1" dirty="0" smtClean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A </a:t>
            </a:r>
            <a:r>
              <a:rPr lang="en-US" altLang="ko-KR" sz="22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contractor construction crew is installing the equipment which includes hoisting new equipment with a crane over the existing flammable storage tanks. </a:t>
            </a:r>
            <a:endParaRPr lang="en-US" altLang="ko-KR" sz="2200" b="1" dirty="0" smtClean="0">
              <a:solidFill>
                <a:srgbClr val="000000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The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contractor is not aware of any critical lift procedures or permits.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</a:t>
            </a: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questions should be asked as part of a field audit in this </a:t>
            </a: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situation?</a:t>
            </a:r>
            <a:endParaRPr lang="en-US" altLang="ko-KR" sz="2800" b="1" dirty="0">
              <a:solidFill>
                <a:srgbClr val="C00000"/>
              </a:solidFill>
              <a:ea typeface="굴림" panose="020B0600000101010101" pitchFamily="50" charset="-127"/>
              <a:cs typeface="Arial" pitchFamily="34" charset="0"/>
            </a:endParaRPr>
          </a:p>
        </p:txBody>
      </p:sp>
      <p:sp>
        <p:nvSpPr>
          <p:cNvPr id="10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72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5756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6. Safe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Work Practices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FC29CC82-CB30-4403-9DE1-B6A59216B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1" y="1477531"/>
            <a:ext cx="884746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Is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there a site critical lift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procedure/permit?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   If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so, why is the contractor not using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it?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Who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is managing the contractor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work?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What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is the contractor’s crane training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    and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qualifications?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21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3549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7. Prestart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Up Safety Review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EBF21664-7AC2-4650-A76F-A41B8B7BA1E1}"/>
              </a:ext>
            </a:extLst>
          </p:cNvPr>
          <p:cNvGrpSpPr/>
          <p:nvPr/>
        </p:nvGrpSpPr>
        <p:grpSpPr>
          <a:xfrm>
            <a:off x="6076664" y="1321197"/>
            <a:ext cx="3733800" cy="4984069"/>
            <a:chOff x="5611813" y="1634456"/>
            <a:chExt cx="3733800" cy="3186113"/>
          </a:xfrm>
        </p:grpSpPr>
        <p:pic>
          <p:nvPicPr>
            <p:cNvPr id="5" name="Picture 4" descr="RTEmagicC_82604f6e80">
              <a:extLst>
                <a:ext uri="{FF2B5EF4-FFF2-40B4-BE49-F238E27FC236}">
                  <a16:creationId xmlns="" xmlns:a16="http://schemas.microsoft.com/office/drawing/2014/main" id="{F79C3B33-6BB3-4220-B9DC-C8CC8573A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11813" y="1634456"/>
              <a:ext cx="3505200" cy="278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="" xmlns:a16="http://schemas.microsoft.com/office/drawing/2014/main" id="{D7308E8E-B3E9-46FC-8F77-85E17E386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4213" y="4453856"/>
              <a:ext cx="35814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019175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19175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19175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19175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19175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sz="1800" dirty="0">
                  <a:ea typeface="굴림" panose="020B0600000101010101" pitchFamily="50" charset="-127"/>
                </a:rPr>
                <a:t>Skid mounted hot oil system</a:t>
              </a:r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0008F006-1676-4576-93D4-13F53CF88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171069"/>
            <a:ext cx="5344994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The site has purchased a commercial skid mounted hot oil system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to replace the in plant system which failed, </a:t>
            </a:r>
            <a:endParaRPr lang="en-US" altLang="ko-KR" sz="2400" b="1" dirty="0" smtClean="0">
              <a:solidFill>
                <a:srgbClr val="0000FF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The 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system includes pressure tanks, heating system, controls, safety interlocks and relief valves.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The system has been in use for one month with no PSSR</a:t>
            </a: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.</a:t>
            </a:r>
            <a:endParaRPr lang="en-US" altLang="ko-KR" sz="2400" b="1" dirty="0">
              <a:solidFill>
                <a:srgbClr val="0000FF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As a auditor, what would you expect to review as part of a </a:t>
            </a: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PSSR?</a:t>
            </a:r>
            <a:endParaRPr lang="en-US" altLang="ko-KR" sz="2800" b="1" dirty="0">
              <a:solidFill>
                <a:srgbClr val="C00000"/>
              </a:solidFill>
              <a:ea typeface="굴림" panose="020B0600000101010101" pitchFamily="50" charset="-127"/>
              <a:cs typeface="Arial" pitchFamily="34" charset="0"/>
            </a:endParaRPr>
          </a:p>
        </p:txBody>
      </p:sp>
      <p:sp>
        <p:nvSpPr>
          <p:cNvPr id="10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88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43549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7. Prestart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Up Safety Review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F4AF02E4-8A0E-4964-AE54-28D6E75BB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25" y="1118705"/>
            <a:ext cx="8176404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Operating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procedures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Quality 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Assurance review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Operator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Training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Equipment 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design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MI tests and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inspections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PHA 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recommendations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Emergency response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plans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Post 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start up punch list </a:t>
            </a:r>
          </a:p>
        </p:txBody>
      </p:sp>
    </p:spTree>
    <p:extLst>
      <p:ext uri="{BB962C8B-B14F-4D97-AF65-F5344CB8AC3E}">
        <p14:creationId xmlns:p14="http://schemas.microsoft.com/office/powerpoint/2010/main" val="17465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501650" y="642117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PURPOSE OF A PSM AUDIT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07B456-49EA-4E86-B032-5FC09B4A789D}"/>
              </a:ext>
            </a:extLst>
          </p:cNvPr>
          <p:cNvSpPr txBox="1"/>
          <p:nvPr/>
        </p:nvSpPr>
        <p:spPr bwMode="auto">
          <a:xfrm>
            <a:off x="274590" y="1319670"/>
            <a:ext cx="94774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COMMUNICATE 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STANDARDS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IDENTIFY DEFICIENCIES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 MANAGEMENT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SYSTEMS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	-  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INCLUDING ROOT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CAUSES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RECOGNIZE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STRENGTHS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PROVIDE FEEDBACK ON IMPLEMENTATION and EFFECTIVENESS OF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PROGRAMS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MEASURE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PERFORMANCE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MAKE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RECOMMENDATIONS</a:t>
            </a: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0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394648" y="374953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8. Auditing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hemical-plant">
            <a:extLst>
              <a:ext uri="{FF2B5EF4-FFF2-40B4-BE49-F238E27FC236}">
                <a16:creationId xmlns="" xmlns:a16="http://schemas.microsoft.com/office/drawing/2014/main" id="{59B998C2-5B40-4022-A623-96A07C64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6543" y="1241753"/>
            <a:ext cx="3448050" cy="52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122DCD32-9BB2-421E-8461-51E4FDEB3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48" y="1134632"/>
            <a:ext cx="5883323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A large multi-unit site contains a common tank farm storage area for raw materials and finished products which includes atmospheric storage tanks and pressurized spheres. </a:t>
            </a:r>
            <a:endParaRPr lang="en-US" altLang="ko-KR" sz="2400" b="1" dirty="0" smtClean="0">
              <a:solidFill>
                <a:srgbClr val="000000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The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tank farm area was not included in the first party audit program</a:t>
            </a: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.</a:t>
            </a:r>
            <a:endParaRPr lang="en-US" altLang="ko-KR" sz="2400" b="1" dirty="0">
              <a:solidFill>
                <a:srgbClr val="0000FF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additional items within the audit program should be reviewed based on this gap?</a:t>
            </a: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79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0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394648" y="374953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8. Auditing 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C57BE4DA-3CF4-42B8-A37F-B91E92EEE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88" y="1185571"/>
            <a:ext cx="8761562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Accountability for each process area with interconnections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Overall completeness of 1</a:t>
            </a:r>
            <a:r>
              <a:rPr lang="en-US" altLang="ko-KR" sz="2800" b="1" baseline="30000" dirty="0">
                <a:solidFill>
                  <a:srgbClr val="0000CC"/>
                </a:solidFill>
                <a:ea typeface="굴림" panose="020B0600000101010101" pitchFamily="50" charset="-127"/>
              </a:rPr>
              <a:t>st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 Party audit scheduling (master schedule)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Was this reviewed during a 2</a:t>
            </a:r>
            <a:r>
              <a:rPr lang="en-US" altLang="ko-KR" sz="2800" b="1" baseline="30000" dirty="0">
                <a:solidFill>
                  <a:srgbClr val="0000CC"/>
                </a:solidFill>
                <a:ea typeface="굴림" panose="020B0600000101010101" pitchFamily="50" charset="-127"/>
              </a:rPr>
              <a:t>nd</a:t>
            </a: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 party PSM audit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2800" b="1" dirty="0">
                <a:solidFill>
                  <a:srgbClr val="0000CC"/>
                </a:solidFill>
                <a:ea typeface="굴림" panose="020B0600000101010101" pitchFamily="50" charset="-127"/>
              </a:rPr>
              <a:t>Specific focus on PSM element implementation and field evaluation  in the tank farm  </a:t>
            </a:r>
          </a:p>
        </p:txBody>
      </p:sp>
    </p:spTree>
    <p:extLst>
      <p:ext uri="{BB962C8B-B14F-4D97-AF65-F5344CB8AC3E}">
        <p14:creationId xmlns:p14="http://schemas.microsoft.com/office/powerpoint/2010/main" val="14967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5619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9. Operating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Procedures</a:t>
            </a:r>
          </a:p>
        </p:txBody>
      </p:sp>
      <p:pic>
        <p:nvPicPr>
          <p:cNvPr id="8" name="Picture 4" descr="Digital valve controller for SIS">
            <a:extLst>
              <a:ext uri="{FF2B5EF4-FFF2-40B4-BE49-F238E27FC236}">
                <a16:creationId xmlns="" xmlns:a16="http://schemas.microsoft.com/office/drawing/2014/main" id="{70C2ED3E-46D7-4719-8DAB-F25352AD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72" y="3172675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1DCFEB53-5C72-4F7E-AA2E-B23C2985B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370" y="4827816"/>
            <a:ext cx="24864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600" b="1" dirty="0">
                <a:solidFill>
                  <a:srgbClr val="000000"/>
                </a:solidFill>
                <a:ea typeface="굴림" panose="020B0600000101010101" pitchFamily="50" charset="-127"/>
              </a:rPr>
              <a:t>Digital valve controller for SIS interlocked with NH3 detectors and emergency S/D</a:t>
            </a:r>
          </a:p>
        </p:txBody>
      </p:sp>
      <p:pic>
        <p:nvPicPr>
          <p:cNvPr id="10" name="Picture 7" descr="Ammonia Leak Detector (Ammonia Detection)">
            <a:extLst>
              <a:ext uri="{FF2B5EF4-FFF2-40B4-BE49-F238E27FC236}">
                <a16:creationId xmlns="" xmlns:a16="http://schemas.microsoft.com/office/drawing/2014/main" id="{398B042E-8E87-4D60-AEEC-3789E506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01" y="3202100"/>
            <a:ext cx="146208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8430B51C-F97D-433C-A6DA-222C12B0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7" y="1097660"/>
            <a:ext cx="2938463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E1895C51-E336-4A33-BB0E-AE9827C7D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90589"/>
            <a:ext cx="584935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A site handles large quantities of anhydrous ammonia,  The area recently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has installed multiple ammonia detectors and a new SIS </a:t>
            </a: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with emergency shutdown devices</a:t>
            </a:r>
            <a:r>
              <a:rPr lang="en-US" altLang="ko-KR" sz="2400" b="1" dirty="0" smtClean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This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equipment is not currently included in the operating procedures</a:t>
            </a: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.</a:t>
            </a:r>
            <a:endParaRPr lang="en-US" altLang="ko-KR" sz="2400" b="1" dirty="0">
              <a:solidFill>
                <a:srgbClr val="0000FF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other questions might be asked by an auditor to understand why this is missing in the procedures</a:t>
            </a:r>
          </a:p>
        </p:txBody>
      </p:sp>
      <p:sp>
        <p:nvSpPr>
          <p:cNvPr id="1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54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456190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9. Operating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Procedures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="" xmlns:a16="http://schemas.microsoft.com/office/drawing/2014/main" id="{61CBA98B-C9CD-411F-9B4F-DCFE01EAF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14" y="1199858"/>
            <a:ext cx="909272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Why was this new equipment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installed?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Was an MOC – Technology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completed?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Was a PSSR completed and if so, did it look at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procedures? 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Have operators been trained on the new safety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devices? 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</a:rPr>
              <a:t>Have they been tested to ensure functionality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</a:rPr>
              <a:t>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34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0073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10. MOC-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Technology </a:t>
            </a:r>
          </a:p>
        </p:txBody>
      </p:sp>
      <p:pic>
        <p:nvPicPr>
          <p:cNvPr id="14" name="Picture 4" descr="image016">
            <a:extLst>
              <a:ext uri="{FF2B5EF4-FFF2-40B4-BE49-F238E27FC236}">
                <a16:creationId xmlns="" xmlns:a16="http://schemas.microsoft.com/office/drawing/2014/main" id="{1B25DFBE-6558-4643-9AA7-31D2506E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44" y="1250830"/>
            <a:ext cx="2843213" cy="379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49AFF0ED-D459-469F-87D6-6D08EA212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960" y="5303117"/>
            <a:ext cx="197892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600" b="1" dirty="0">
                <a:solidFill>
                  <a:srgbClr val="000000"/>
                </a:solidFill>
                <a:ea typeface="굴림" panose="020B0600000101010101" pitchFamily="50" charset="-127"/>
              </a:rPr>
              <a:t>Zirconium alloy tube bundle for    nitric acid vaporizer </a:t>
            </a:r>
            <a:r>
              <a:rPr lang="en-US" altLang="ko-KR" sz="1600" b="1" dirty="0" smtClean="0">
                <a:solidFill>
                  <a:srgbClr val="000000"/>
                </a:solidFill>
                <a:ea typeface="굴림" panose="020B0600000101010101" pitchFamily="50" charset="-127"/>
              </a:rPr>
              <a:t>re-boiler</a:t>
            </a:r>
            <a:endParaRPr lang="en-US" altLang="ko-KR" sz="1600" b="1" dirty="0">
              <a:solidFill>
                <a:srgbClr val="000000"/>
              </a:solidFill>
              <a:ea typeface="굴림" panose="020B0600000101010101" pitchFamily="50" charset="-127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="" xmlns:a16="http://schemas.microsoft.com/office/drawing/2014/main" id="{C414BA40-6B4C-4F38-9B07-D21B3C23C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27" y="1135457"/>
            <a:ext cx="6031485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400" b="1" dirty="0">
                <a:solidFill>
                  <a:srgbClr val="000000"/>
                </a:solidFill>
                <a:ea typeface="굴림" panose="020B0600000101010101" pitchFamily="50" charset="-127"/>
                <a:cs typeface="Arial" pitchFamily="34" charset="0"/>
              </a:rPr>
              <a:t>A plant which handles nitric acid changed the materials of construction of the tube assembly for a one year test to measure its resistance to corrosion. </a:t>
            </a:r>
            <a:endParaRPr lang="en-US" altLang="ko-KR" sz="2400" b="1" dirty="0" smtClean="0">
              <a:solidFill>
                <a:srgbClr val="000000"/>
              </a:solidFill>
              <a:ea typeface="굴림" panose="020B0600000101010101" pitchFamily="50" charset="-127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ko-KR" sz="2400" b="1" dirty="0" smtClean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A </a:t>
            </a:r>
            <a:r>
              <a:rPr lang="en-US" altLang="ko-KR" sz="2400" b="1" dirty="0">
                <a:solidFill>
                  <a:srgbClr val="0000FF"/>
                </a:solidFill>
                <a:ea typeface="굴림" panose="020B0600000101010101" pitchFamily="50" charset="-127"/>
                <a:cs typeface="Arial" pitchFamily="34" charset="0"/>
              </a:rPr>
              <a:t>formal MOC- Technology review and approval was not completed for the trial.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2800" b="1" dirty="0" smtClean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What </a:t>
            </a:r>
            <a:r>
              <a:rPr lang="en-US" altLang="ko-KR" sz="2800" b="1" dirty="0">
                <a:solidFill>
                  <a:srgbClr val="C00000"/>
                </a:solidFill>
                <a:ea typeface="굴림" panose="020B0600000101010101" pitchFamily="50" charset="-127"/>
                <a:cs typeface="Arial" pitchFamily="34" charset="0"/>
              </a:rPr>
              <a:t>additional areas should be evaluated during the audit for this MOC</a:t>
            </a:r>
          </a:p>
        </p:txBody>
      </p:sp>
      <p:sp>
        <p:nvSpPr>
          <p:cNvPr id="9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72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482600" y="500739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10. MOC- </a:t>
            </a: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Technology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8E690152-A3BA-49F2-9AC9-4C18026A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07" y="1370941"/>
            <a:ext cx="871986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How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is the site tracking the trial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duration?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Was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a PHA completed for this change and if so, are the recommendations in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place?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Was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a PSSR and QA check completed for this new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alloy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– if so,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how?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 Has </a:t>
            </a:r>
            <a:r>
              <a:rPr lang="en-US" altLang="ko-KR" sz="3200" b="1" dirty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there been MOC training provided to the  line organization in the </a:t>
            </a:r>
            <a:r>
              <a:rPr lang="en-US" altLang="ko-KR" sz="3200" b="1" dirty="0" smtClean="0">
                <a:solidFill>
                  <a:srgbClr val="0000CC"/>
                </a:solidFill>
                <a:ea typeface="굴림" panose="020B0600000101010101" pitchFamily="50" charset="-127"/>
                <a:cs typeface="Arial" panose="020B0604020202020204" pitchFamily="34" charset="0"/>
              </a:rPr>
              <a:t>past? </a:t>
            </a:r>
            <a:endParaRPr lang="en-US" altLang="ko-KR" sz="3200" b="1" dirty="0">
              <a:solidFill>
                <a:srgbClr val="0000CC"/>
              </a:solidFill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2787650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8. Closing Conference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44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Preparing for Closing Conferences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611064" y="1686129"/>
            <a:ext cx="869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If You’ve done it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Right,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Closing Should be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Boring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Assure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Plant Manager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Will be There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Give Yourself Enough Time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to Prepare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Double Check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Technology</a:t>
            </a:r>
          </a:p>
        </p:txBody>
      </p:sp>
      <p:graphicFrame>
        <p:nvGraphicFramePr>
          <p:cNvPr id="7" name="Object 1028">
            <a:extLst>
              <a:ext uri="{FF2B5EF4-FFF2-40B4-BE49-F238E27FC236}">
                <a16:creationId xmlns="" xmlns:a16="http://schemas.microsoft.com/office/drawing/2014/main" id="{2FCE559B-CB4D-4FAB-A362-B0E06BAF6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586194"/>
              </p:ext>
            </p:extLst>
          </p:nvPr>
        </p:nvGraphicFramePr>
        <p:xfrm>
          <a:off x="7716784" y="4217317"/>
          <a:ext cx="13716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83" name="Clip" r:id="rId3" imgW="4006800" imgH="2856960" progId="MS_ClipArt_Gallery.2">
                  <p:embed/>
                </p:oleObj>
              </mc:Choice>
              <mc:Fallback>
                <p:oleObj name="Clip" r:id="rId3" imgW="4006800" imgH="2856960" progId="MS_ClipArt_Gallery.2">
                  <p:embed/>
                  <p:pic>
                    <p:nvPicPr>
                      <p:cNvPr id="78852" name="Object 1028">
                        <a:extLst>
                          <a:ext uri="{FF2B5EF4-FFF2-40B4-BE49-F238E27FC236}">
                            <a16:creationId xmlns="" xmlns:a16="http://schemas.microsoft.com/office/drawing/2014/main" id="{4E585B0F-9B7B-47C6-A8A8-7D3F431497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6784" y="4217317"/>
                        <a:ext cx="13716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0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Closing Conference Structure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0" y="1544240"/>
            <a:ext cx="88663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Discuss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Agenda and Timing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Review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Audit Scope and Objectives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Start on Positive Note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Give Thanks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for Cooperation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Communicate Findings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Objectively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Discuss Follow-up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Requirements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Finish Strong</a:t>
            </a:r>
          </a:p>
        </p:txBody>
      </p:sp>
      <p:graphicFrame>
        <p:nvGraphicFramePr>
          <p:cNvPr id="7" name="Object 1028">
            <a:extLst>
              <a:ext uri="{FF2B5EF4-FFF2-40B4-BE49-F238E27FC236}">
                <a16:creationId xmlns="" xmlns:a16="http://schemas.microsoft.com/office/drawing/2014/main" id="{2FCE559B-CB4D-4FAB-A362-B0E06BAF6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019686"/>
              </p:ext>
            </p:extLst>
          </p:nvPr>
        </p:nvGraphicFramePr>
        <p:xfrm>
          <a:off x="7305851" y="4888289"/>
          <a:ext cx="13716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07" name="Clip" r:id="rId3" imgW="4006800" imgH="2856960" progId="MS_ClipArt_Gallery.2">
                  <p:embed/>
                </p:oleObj>
              </mc:Choice>
              <mc:Fallback>
                <p:oleObj name="Clip" r:id="rId3" imgW="4006800" imgH="2856960" progId="MS_ClipArt_Gallery.2">
                  <p:embed/>
                  <p:pic>
                    <p:nvPicPr>
                      <p:cNvPr id="7" name="Object 1028">
                        <a:extLst>
                          <a:ext uri="{FF2B5EF4-FFF2-40B4-BE49-F238E27FC236}">
                            <a16:creationId xmlns="" xmlns:a16="http://schemas.microsoft.com/office/drawing/2014/main" id="{2FCE559B-CB4D-4FAB-A362-B0E06BAF60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851" y="4888289"/>
                        <a:ext cx="13716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2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438612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Closing Conference Tips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599" y="1002266"/>
            <a:ext cx="92497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Hold a Pre-Meeting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with SHE Management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Take Charge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of the Closing Conference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 Organized and be Professional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 Appreciative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but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Don’t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Bury</a:t>
            </a:r>
            <a:r>
              <a:rPr lang="en-US" altLang="ko-KR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the Message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Highlight the Highest Priority and Repeat Findings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Minimize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Praise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for “Acceptable Performance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” </a:t>
            </a:r>
            <a:r>
              <a:rPr lang="en-US" altLang="ko-KR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 </a:t>
            </a:r>
            <a:endParaRPr lang="en-US" altLang="ko-KR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Respond Professionally to Challenges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Focus 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Root Causes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and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Management Systems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Avoid Evaluations of Staff Performance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Leave Written Findings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Behind</a:t>
            </a:r>
          </a:p>
        </p:txBody>
      </p:sp>
      <p:graphicFrame>
        <p:nvGraphicFramePr>
          <p:cNvPr id="7" name="Object 1028">
            <a:extLst>
              <a:ext uri="{FF2B5EF4-FFF2-40B4-BE49-F238E27FC236}">
                <a16:creationId xmlns="" xmlns:a16="http://schemas.microsoft.com/office/drawing/2014/main" id="{2FCE559B-CB4D-4FAB-A362-B0E06BAF6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633427"/>
              </p:ext>
            </p:extLst>
          </p:nvPr>
        </p:nvGraphicFramePr>
        <p:xfrm>
          <a:off x="7999535" y="1437677"/>
          <a:ext cx="13716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1" name="Clip" r:id="rId3" imgW="4006800" imgH="2856960" progId="MS_ClipArt_Gallery.2">
                  <p:embed/>
                </p:oleObj>
              </mc:Choice>
              <mc:Fallback>
                <p:oleObj name="Clip" r:id="rId3" imgW="4006800" imgH="2856960" progId="MS_ClipArt_Gallery.2">
                  <p:embed/>
                  <p:pic>
                    <p:nvPicPr>
                      <p:cNvPr id="7" name="Object 1028">
                        <a:extLst>
                          <a:ext uri="{FF2B5EF4-FFF2-40B4-BE49-F238E27FC236}">
                            <a16:creationId xmlns="" xmlns:a16="http://schemas.microsoft.com/office/drawing/2014/main" id="{2FCE559B-CB4D-4FAB-A362-B0E06BAF60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9535" y="1437677"/>
                        <a:ext cx="13716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30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PSM Auditing</a:t>
            </a:r>
            <a:endParaRPr lang="en-US" altLang="ko-KR" sz="2800" b="1" dirty="0">
              <a:solidFill>
                <a:srgbClr val="0A2D7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07B456-49EA-4E86-B032-5FC09B4A789D}"/>
              </a:ext>
            </a:extLst>
          </p:cNvPr>
          <p:cNvSpPr txBox="1"/>
          <p:nvPr/>
        </p:nvSpPr>
        <p:spPr bwMode="auto">
          <a:xfrm>
            <a:off x="307975" y="1493443"/>
            <a:ext cx="921702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4400" indent="-284400"/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PRINCIPLE</a:t>
            </a:r>
          </a:p>
          <a:p>
            <a:pPr marL="284400" indent="-284400"/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/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   Auditing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provides a measurement of compliance with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established PSRM program.  </a:t>
            </a: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Field observations yield data for determining performance against established standards.</a:t>
            </a:r>
          </a:p>
          <a:p>
            <a:pPr marL="284400" indent="-284400"/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/>
            <a:r>
              <a:rPr lang="en-US" altLang="ko-KR" sz="20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Features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4400" indent="-284400"/>
            <a:endParaRPr lang="en-US" altLang="ko-KR" sz="20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All elements of PSRM program periodically audited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Frequency of audits established and followed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Line organization from top to bottom provides heart of auditing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Audits outside line done by safety professionals, site and/or corporate process safety group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Checklists used and documents evaluated</a:t>
            </a: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en-US" altLang="ko-KR" sz="20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Results of audit documented and feedback 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obtained</a:t>
            </a:r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SenecaMeasure">
            <a:extLst>
              <a:ext uri="{FF2B5EF4-FFF2-40B4-BE49-F238E27FC236}">
                <a16:creationId xmlns="" xmlns:a16="http://schemas.microsoft.com/office/drawing/2014/main" id="{F4CF6303-259D-4B7D-AD21-41845642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1" y="625622"/>
            <a:ext cx="1793437" cy="13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10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2039801"/>
            <a:ext cx="90233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9. </a:t>
            </a:r>
            <a:r>
              <a:rPr lang="en-US" altLang="ko-KR" sz="3200" b="1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Post Audit Activities</a:t>
            </a:r>
            <a:endParaRPr lang="en-US" altLang="ko-KR" sz="32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5539D20-A1EF-41E1-B57F-9A6D5D106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08723"/>
            <a:ext cx="6400800" cy="11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F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FFFF"/>
              </a:buClr>
              <a:defRPr/>
            </a:pPr>
            <a:r>
              <a:rPr lang="en-US" altLang="ko-KR" sz="2800" dirty="0">
                <a:latin typeface="Arial" pitchFamily="34" charset="0"/>
                <a:ea typeface="굴림"/>
                <a:cs typeface="Arial" pitchFamily="34" charset="0"/>
              </a:rPr>
              <a:t>The Cornerstone of a</a:t>
            </a:r>
          </a:p>
          <a:p>
            <a:pPr lvl="0">
              <a:buClr>
                <a:srgbClr val="00FFFF"/>
              </a:buClr>
              <a:defRPr/>
            </a:pPr>
            <a:r>
              <a:rPr lang="en-US" altLang="ko-KR" sz="2800" dirty="0">
                <a:latin typeface="Arial" pitchFamily="34" charset="0"/>
                <a:ea typeface="굴림"/>
                <a:cs typeface="Arial" pitchFamily="34" charset="0"/>
              </a:rPr>
              <a:t> Successful </a:t>
            </a:r>
            <a:r>
              <a:rPr lang="en-US" altLang="ko-KR" sz="2800" dirty="0" smtClean="0">
                <a:latin typeface="Arial" pitchFamily="34" charset="0"/>
                <a:ea typeface="굴림"/>
                <a:cs typeface="Arial" pitchFamily="34" charset="0"/>
              </a:rPr>
              <a:t> Audit </a:t>
            </a:r>
            <a:r>
              <a:rPr lang="en-US" altLang="ko-KR" sz="2800" dirty="0">
                <a:latin typeface="Arial" pitchFamily="34" charset="0"/>
                <a:ea typeface="굴림"/>
                <a:cs typeface="Arial" pitchFamily="34" charset="0"/>
              </a:rPr>
              <a:t>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66D063-04A1-4B08-8466-E036C7F2712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59" y="4472152"/>
            <a:ext cx="235743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89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88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Audit Reports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0" y="1575482"/>
            <a:ext cx="9009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The Most Difficult Task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Requires Discipline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Documents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Liability 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No Single, Best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Approach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788578-BC7D-4A87-B5CF-43C5778773D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79" y="4101943"/>
            <a:ext cx="2391104" cy="177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90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Audit Reports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599" y="1780433"/>
            <a:ext cx="90099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Leave a Draft Report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at the Site if Possible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Report Should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not Contain Surprises 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Use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Clear 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Concise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Language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Focus on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Systems/Key Factors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Include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Appropriate Recommendations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Acknowledge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Strengths </a:t>
            </a:r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="" xmlns:a16="http://schemas.microsoft.com/office/drawing/2014/main" id="{DB8DB485-26BE-46EA-A000-D68A1A582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294373"/>
              </p:ext>
            </p:extLst>
          </p:nvPr>
        </p:nvGraphicFramePr>
        <p:xfrm>
          <a:off x="7722728" y="2607394"/>
          <a:ext cx="1783222" cy="146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30" name="Clip" r:id="rId3" imgW="1450800" imgH="1255320" progId="MS_ClipArt_Gallery.2">
                  <p:embed/>
                </p:oleObj>
              </mc:Choice>
              <mc:Fallback>
                <p:oleObj name="Clip" r:id="rId3" imgW="1450800" imgH="1255320" progId="MS_ClipArt_Gallery.2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="" xmlns:a16="http://schemas.microsoft.com/office/drawing/2014/main" id="{06092CFD-C7B8-48A6-A16F-764F7C34C5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2728" y="2607394"/>
                        <a:ext cx="1783222" cy="1460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91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2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636706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Audit Report Structure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0" y="1465123"/>
            <a:ext cx="9009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Executive Summary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Introduction, Scope and Objectives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Audit Findings and Recommendations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Follow-up Responsibilities 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Deadlines</a:t>
            </a:r>
            <a:endParaRPr lang="en-US" altLang="ko-KR" sz="2400" b="1" kern="0" dirty="0">
              <a:ln w="12700">
                <a:noFill/>
                <a:prstDash val="solid"/>
              </a:ln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108DD8B-A8E9-4C89-89F4-0AF5551BF833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64" y="4256690"/>
            <a:ext cx="2485697" cy="162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92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37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Executive Summary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599" y="1670074"/>
            <a:ext cx="9009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High Priority Findings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Commendable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Items </a:t>
            </a:r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Summary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Table 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Capital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Requirements</a:t>
            </a:r>
            <a:endParaRPr lang="en-US" altLang="ko-KR" sz="20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4720F6D8-AB25-49F0-9229-11BE9F69C195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86" y="1975944"/>
            <a:ext cx="2379663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93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9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541793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Introduction Contents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299139" y="1510716"/>
            <a:ext cx="9009961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Facility Name, SBU, Location and Description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Audit Dates, Scope, Objectives and Approach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List of Auditors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List of Auditees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Limitations (if Any)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98A2E72E-7CA0-4E23-9495-9464C7EB8D9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79" y="4230414"/>
            <a:ext cx="27860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94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3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482600" y="778595"/>
            <a:ext cx="90233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>
                <a:solidFill>
                  <a:srgbClr val="0A2D70"/>
                </a:solidFill>
                <a:latin typeface="Arial" pitchFamily="34" charset="0"/>
                <a:cs typeface="Arial" pitchFamily="34" charset="0"/>
              </a:rPr>
              <a:t>Findings &amp; Recommendations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BAEEF40-65E8-4091-95DD-038BB04ECBC7}"/>
              </a:ext>
            </a:extLst>
          </p:cNvPr>
          <p:cNvSpPr txBox="1"/>
          <p:nvPr/>
        </p:nvSpPr>
        <p:spPr bwMode="auto">
          <a:xfrm>
            <a:off x="482600" y="1701606"/>
            <a:ext cx="90099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Core of the Report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Simple, Clear and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Articulate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Findings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Classify by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(Required)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Classify by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Level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(Strongly Recommended)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Provide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Citations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where Applicable</a:t>
            </a:r>
          </a:p>
          <a:p>
            <a:pPr marL="284400" indent="-28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kern="0" dirty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Flexible not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Prescriptive</a:t>
            </a:r>
            <a:r>
              <a:rPr lang="en-US" altLang="ko-KR" sz="20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b="1" kern="0" dirty="0" smtClean="0">
                <a:ln w="12700">
                  <a:noFill/>
                  <a:prstDash val="solid"/>
                </a:ln>
                <a:latin typeface="Arial" pitchFamily="34" charset="0"/>
                <a:cs typeface="Arial" pitchFamily="34" charset="0"/>
              </a:rPr>
              <a:t>Recommendations</a:t>
            </a:r>
            <a:endParaRPr lang="en-US" altLang="ko-KR" sz="2400" b="1" kern="0" dirty="0">
              <a:ln w="12700">
                <a:noFill/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95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6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/>
          </p:cNvPr>
          <p:cNvSpPr txBox="1"/>
          <p:nvPr/>
        </p:nvSpPr>
        <p:spPr>
          <a:xfrm>
            <a:off x="660940" y="2896831"/>
            <a:ext cx="9023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b="1" dirty="0" smtClean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4000" b="1" dirty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Summary </a:t>
            </a:r>
            <a:r>
              <a:rPr lang="en-US" altLang="ko-KR" sz="4000" b="1" dirty="0" smtClean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for </a:t>
            </a:r>
            <a:r>
              <a:rPr lang="en-US" altLang="ko-KR" sz="4000" b="1" dirty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PSM </a:t>
            </a:r>
            <a:r>
              <a:rPr lang="en-US" altLang="ko-KR" sz="4000" b="1" dirty="0" smtClean="0">
                <a:ln w="31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Audit Training</a:t>
            </a:r>
            <a:endParaRPr lang="en-US" altLang="ko-KR" sz="4000" b="1" dirty="0">
              <a:ln w="317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96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>
            <a:extLst>
              <a:ext uri="{FF2B5EF4-FFF2-40B4-BE49-F238E27FC236}">
                <a16:creationId xmlns="" xmlns:a16="http://schemas.microsoft.com/office/drawing/2014/main" id="{EA959D6B-4F9A-489A-84AE-D457FDED8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480" y="217224"/>
            <a:ext cx="3352800" cy="3962400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ko-KR" sz="2400" b="1" dirty="0">
                <a:latin typeface="Times New Roman" panose="02020603050405020304" pitchFamily="18" charset="0"/>
                <a:ea typeface="굴림" panose="020B0600000101010101" pitchFamily="50" charset="-127"/>
              </a:rPr>
              <a:t>Business</a:t>
            </a:r>
          </a:p>
          <a:p>
            <a:pPr algn="ctr" eaLnBrk="0" hangingPunct="0"/>
            <a:r>
              <a:rPr lang="en-US" altLang="ko-KR" sz="2400" b="1" dirty="0">
                <a:latin typeface="Times New Roman" panose="02020603050405020304" pitchFamily="18" charset="0"/>
                <a:ea typeface="굴림" panose="020B0600000101010101" pitchFamily="50" charset="-127"/>
              </a:rPr>
              <a:t>Excellence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="" xmlns:a16="http://schemas.microsoft.com/office/drawing/2014/main" id="{31AF4737-8676-4C74-A4A8-67237FE65A3C}"/>
              </a:ext>
            </a:extLst>
          </p:cNvPr>
          <p:cNvSpPr txBox="1">
            <a:spLocks noChangeArrowheads="1"/>
          </p:cNvSpPr>
          <p:nvPr/>
        </p:nvSpPr>
        <p:spPr bwMode="auto">
          <a:xfrm rot="476608">
            <a:off x="4246020" y="608312"/>
            <a:ext cx="25212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ko-KR" sz="2000" b="1" dirty="0">
                <a:solidFill>
                  <a:srgbClr val="0000CC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Excellence in PSM</a:t>
            </a:r>
          </a:p>
        </p:txBody>
      </p:sp>
      <p:sp>
        <p:nvSpPr>
          <p:cNvPr id="25" name="Line 5">
            <a:extLst>
              <a:ext uri="{FF2B5EF4-FFF2-40B4-BE49-F238E27FC236}">
                <a16:creationId xmlns="" xmlns:a16="http://schemas.microsoft.com/office/drawing/2014/main" id="{BA4ED7AC-CDEE-4F10-98FA-95AA3676D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9280" y="826824"/>
            <a:ext cx="2286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26" name="Text Box 6">
            <a:extLst>
              <a:ext uri="{FF2B5EF4-FFF2-40B4-BE49-F238E27FC236}">
                <a16:creationId xmlns="" xmlns:a16="http://schemas.microsoft.com/office/drawing/2014/main" id="{151C4186-508E-47C8-8705-13339E0142AF}"/>
              </a:ext>
            </a:extLst>
          </p:cNvPr>
          <p:cNvSpPr txBox="1">
            <a:spLocks noChangeArrowheads="1"/>
          </p:cNvSpPr>
          <p:nvPr/>
        </p:nvSpPr>
        <p:spPr bwMode="auto">
          <a:xfrm rot="21345573">
            <a:off x="3790680" y="1360224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800" dirty="0">
                <a:latin typeface="Times New Roman" panose="02020603050405020304" pitchFamily="18" charset="0"/>
                <a:ea typeface="굴림" panose="020B0600000101010101" pitchFamily="50" charset="-127"/>
              </a:rPr>
              <a:t>Excellence in Quality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="" xmlns:a16="http://schemas.microsoft.com/office/drawing/2014/main" id="{E400084D-E82D-4BD6-A1B7-12B5726AAEDE}"/>
              </a:ext>
            </a:extLst>
          </p:cNvPr>
          <p:cNvSpPr txBox="1">
            <a:spLocks noChangeArrowheads="1"/>
          </p:cNvSpPr>
          <p:nvPr/>
        </p:nvSpPr>
        <p:spPr bwMode="auto">
          <a:xfrm rot="21073702">
            <a:off x="3028680" y="2350824"/>
            <a:ext cx="310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800" dirty="0">
                <a:latin typeface="Times New Roman" panose="02020603050405020304" pitchFamily="18" charset="0"/>
                <a:ea typeface="굴림" panose="020B0600000101010101" pitchFamily="50" charset="-127"/>
              </a:rPr>
              <a:t>Excellence in Supply &amp; Service</a:t>
            </a:r>
          </a:p>
        </p:txBody>
      </p:sp>
      <p:sp>
        <p:nvSpPr>
          <p:cNvPr id="28" name="Line 8">
            <a:extLst>
              <a:ext uri="{FF2B5EF4-FFF2-40B4-BE49-F238E27FC236}">
                <a16:creationId xmlns="" xmlns:a16="http://schemas.microsoft.com/office/drawing/2014/main" id="{021C96A1-02DA-4524-A8BB-6B5DA03FC7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1080" y="2503224"/>
            <a:ext cx="3048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29" name="Line 9">
            <a:extLst>
              <a:ext uri="{FF2B5EF4-FFF2-40B4-BE49-F238E27FC236}">
                <a16:creationId xmlns="" xmlns:a16="http://schemas.microsoft.com/office/drawing/2014/main" id="{524828A7-FC3B-43CA-A6C9-B6740D9801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3080" y="1665024"/>
            <a:ext cx="2362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5DAFF36D-D5D8-4B4D-B357-C54C86F00222}"/>
              </a:ext>
            </a:extLst>
          </p:cNvPr>
          <p:cNvSpPr txBox="1">
            <a:spLocks noChangeArrowheads="1"/>
          </p:cNvSpPr>
          <p:nvPr/>
        </p:nvSpPr>
        <p:spPr bwMode="auto">
          <a:xfrm rot="19738184">
            <a:off x="4400280" y="3417624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1800" dirty="0">
                <a:latin typeface="Times New Roman" panose="02020603050405020304" pitchFamily="18" charset="0"/>
                <a:ea typeface="굴림" panose="020B0600000101010101" pitchFamily="50" charset="-127"/>
              </a:rPr>
              <a:t>Excellence in Cost</a:t>
            </a:r>
          </a:p>
        </p:txBody>
      </p:sp>
      <p:sp>
        <p:nvSpPr>
          <p:cNvPr id="31" name="Line 11">
            <a:extLst>
              <a:ext uri="{FF2B5EF4-FFF2-40B4-BE49-F238E27FC236}">
                <a16:creationId xmlns="" xmlns:a16="http://schemas.microsoft.com/office/drawing/2014/main" id="{C53482B5-5E4E-4C5D-8AA3-5F023BB251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1280" y="3189024"/>
            <a:ext cx="16764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32" name="Text Box 12">
            <a:extLst>
              <a:ext uri="{FF2B5EF4-FFF2-40B4-BE49-F238E27FC236}">
                <a16:creationId xmlns="" xmlns:a16="http://schemas.microsoft.com/office/drawing/2014/main" id="{3E362C21-39D2-4660-BD88-4742D06A4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77" y="3600980"/>
            <a:ext cx="2989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COMMON THREAD</a:t>
            </a:r>
            <a:endParaRPr lang="en-US" altLang="ko-KR" sz="2400" b="1" dirty="0">
              <a:latin typeface="Arial" pitchFamily="34" charset="0"/>
              <a:ea typeface="굴림" panose="020B0600000101010101" pitchFamily="50" charset="-127"/>
              <a:cs typeface="Arial" pitchFamily="34" charset="0"/>
            </a:endParaRPr>
          </a:p>
        </p:txBody>
      </p:sp>
      <p:sp>
        <p:nvSpPr>
          <p:cNvPr id="34" name="Text Box 13">
            <a:extLst>
              <a:ext uri="{FF2B5EF4-FFF2-40B4-BE49-F238E27FC236}">
                <a16:creationId xmlns="" xmlns:a16="http://schemas.microsoft.com/office/drawing/2014/main" id="{498A426A-4969-460A-9941-D923E2B4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68" y="4184551"/>
            <a:ext cx="60682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Sound &amp; up-to-date technology</a:t>
            </a:r>
          </a:p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Trained personnel</a:t>
            </a:r>
          </a:p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Equipment - Maintained &amp; reliable</a:t>
            </a:r>
          </a:p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Effective Management of Change</a:t>
            </a:r>
          </a:p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</a:t>
            </a:r>
            <a:r>
              <a:rPr lang="en-US" altLang="ko-KR" sz="2400" b="1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Audits - Control &amp; feedback</a:t>
            </a:r>
          </a:p>
          <a:p>
            <a:pPr eaLnBrk="0" hangingPunct="0">
              <a:buFontTx/>
              <a:buChar char="•"/>
            </a:pPr>
            <a:r>
              <a:rPr lang="en-US" altLang="ko-KR" sz="2400" dirty="0">
                <a:latin typeface="Arial" pitchFamily="34" charset="0"/>
                <a:ea typeface="굴림" panose="020B0600000101010101" pitchFamily="50" charset="-127"/>
                <a:cs typeface="Arial" pitchFamily="34" charset="0"/>
              </a:rPr>
              <a:t> Do the job the “right way”</a:t>
            </a:r>
          </a:p>
        </p:txBody>
      </p:sp>
      <p:sp>
        <p:nvSpPr>
          <p:cNvPr id="14" name="슬라이드 번호 개체 틀 1"/>
          <p:cNvSpPr txBox="1">
            <a:spLocks/>
          </p:cNvSpPr>
          <p:nvPr/>
        </p:nvSpPr>
        <p:spPr bwMode="auto">
          <a:xfrm>
            <a:off x="3934114" y="6492875"/>
            <a:ext cx="22288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r" rtl="0" eaLnBrk="1" fontAlgn="base" latinLnBrk="1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  <a:cs typeface="+mn-cs"/>
              </a:defRPr>
            </a:lvl9pPr>
          </a:lstStyle>
          <a:p>
            <a:pPr algn="ctr"/>
            <a:fld id="{DE5EB0C3-0742-4043-ACD9-288B97D1113A}" type="slidenum">
              <a:rPr lang="ko-KR" altLang="en-US" sz="1800" smtClean="0">
                <a:solidFill>
                  <a:srgbClr val="000000"/>
                </a:solidFill>
                <a:latin typeface="+mn-lt"/>
              </a:rPr>
              <a:pPr algn="ctr"/>
              <a:t>97</a:t>
            </a:fld>
            <a:endParaRPr lang="ko-KR" alt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87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31552" r="8385" b="20117"/>
          <a:stretch>
            <a:fillRect/>
          </a:stretch>
        </p:blipFill>
        <p:spPr bwMode="auto">
          <a:xfrm>
            <a:off x="323850" y="260350"/>
            <a:ext cx="14620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http://postfiles2.naver.net/20120313_209/ehdgus038_1331636756753ezaE9_JPEG/03.jpg?type=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6" y="2074466"/>
            <a:ext cx="3786188" cy="334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부제목 8"/>
          <p:cNvSpPr txBox="1">
            <a:spLocks/>
          </p:cNvSpPr>
          <p:nvPr/>
        </p:nvSpPr>
        <p:spPr bwMode="auto">
          <a:xfrm>
            <a:off x="6176234" y="174625"/>
            <a:ext cx="366380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ko-KR" sz="1600" b="1" kern="0" dirty="0">
                <a:solidFill>
                  <a:sysClr val="windowText" lastClr="000000"/>
                </a:solidFill>
                <a:latin typeface="+mn-ea"/>
                <a:cs typeface="Arial" pitchFamily="34" charset="0"/>
              </a:rPr>
              <a:t> Website :</a:t>
            </a:r>
            <a:r>
              <a:rPr kumimoji="1" lang="en-US" altLang="ko-KR" sz="1600" b="1" kern="0" dirty="0">
                <a:solidFill>
                  <a:srgbClr val="000000"/>
                </a:solidFill>
                <a:latin typeface="+mn-ea"/>
                <a:cs typeface="Arial" pitchFamily="34" charset="0"/>
              </a:rPr>
              <a:t> www.gtmi.or.kr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ko-KR" sz="1600" b="1" kern="0" dirty="0">
                <a:solidFill>
                  <a:srgbClr val="000000"/>
                </a:solidFill>
                <a:latin typeface="+mn-ea"/>
                <a:cs typeface="Arial" pitchFamily="34" charset="0"/>
              </a:rPr>
              <a:t> Contact : </a:t>
            </a:r>
            <a:r>
              <a:rPr kumimoji="1" lang="en-US" altLang="ko-KR" sz="1600" b="1" kern="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 Han-</a:t>
            </a:r>
            <a:r>
              <a:rPr kumimoji="1" lang="en-US" altLang="ko-KR" sz="1600" b="1" kern="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Gi</a:t>
            </a:r>
            <a:r>
              <a:rPr kumimoji="1" lang="en-US" altLang="ko-KR" sz="1600" b="1" kern="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 Kim</a:t>
            </a:r>
            <a:r>
              <a:rPr kumimoji="1" lang="ko-KR" altLang="en-US" sz="1600" b="1" kern="0" dirty="0" smtClean="0">
                <a:solidFill>
                  <a:srgbClr val="000000"/>
                </a:solidFill>
                <a:latin typeface="+mn-ea"/>
                <a:cs typeface="Arial" pitchFamily="34" charset="0"/>
              </a:rPr>
              <a:t> </a:t>
            </a:r>
            <a:endParaRPr kumimoji="1" lang="en-US" altLang="ko-KR" sz="1600" b="1" kern="0" dirty="0">
              <a:solidFill>
                <a:srgbClr val="000000"/>
              </a:solidFill>
              <a:latin typeface="+mn-ea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ko-KR" sz="1600" b="1" kern="0" dirty="0">
                <a:solidFill>
                  <a:srgbClr val="000000"/>
                </a:solidFill>
                <a:latin typeface="+mn-ea"/>
                <a:cs typeface="Arial" pitchFamily="34" charset="0"/>
              </a:rPr>
              <a:t>      Mail : nugunaora@naver.com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ko-KR" sz="1600" b="1" kern="0" dirty="0">
                <a:solidFill>
                  <a:srgbClr val="000000"/>
                </a:solidFill>
                <a:latin typeface="+mn-ea"/>
                <a:cs typeface="Arial" pitchFamily="34" charset="0"/>
              </a:rPr>
              <a:t>        Tel : +82 31 701 0898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ko-KR" sz="1600" b="1" kern="0" dirty="0">
                <a:solidFill>
                  <a:srgbClr val="000000"/>
                </a:solidFill>
                <a:latin typeface="+mn-ea"/>
                <a:cs typeface="Arial" pitchFamily="34" charset="0"/>
              </a:rPr>
              <a:t>   Mobile : +82 10 4619 4022</a:t>
            </a:r>
            <a:endParaRPr kumimoji="1" lang="ko-KR" altLang="en-US" sz="1600" b="1" kern="0" dirty="0">
              <a:solidFill>
                <a:srgbClr val="000000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98B86577-BB39-4CE3-9C09-2E6CAAB1F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848714"/>
            <a:ext cx="4002490" cy="6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11333</TotalTime>
  <Words>3290</Words>
  <Application>Microsoft Office PowerPoint</Application>
  <PresentationFormat>A4 용지(210x297mm)</PresentationFormat>
  <Paragraphs>666</Paragraphs>
  <Slides>99</Slides>
  <Notes>3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99</vt:i4>
      </vt:variant>
    </vt:vector>
  </HeadingPairs>
  <TitlesOfParts>
    <vt:vector size="104" baseType="lpstr">
      <vt:lpstr>3_Office 테마</vt:lpstr>
      <vt:lpstr>Document</vt:lpstr>
      <vt:lpstr>Clip</vt:lpstr>
      <vt:lpstr>차트</vt:lpstr>
      <vt:lpstr>Photo Editor Photo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GTMI</dc:creator>
  <cp:lastModifiedBy>김한기</cp:lastModifiedBy>
  <cp:revision>1130</cp:revision>
  <cp:lastPrinted>2019-12-04T07:42:35Z</cp:lastPrinted>
  <dcterms:created xsi:type="dcterms:W3CDTF">2015-04-10T02:50:27Z</dcterms:created>
  <dcterms:modified xsi:type="dcterms:W3CDTF">2020-01-21T08:31:10Z</dcterms:modified>
</cp:coreProperties>
</file>